
<file path=[Content_Types].xml><?xml version="1.0" encoding="utf-8"?>
<Types xmlns="http://schemas.openxmlformats.org/package/2006/content-types">
  <Default Extension="png" ContentType="image/png"/>
  <Default Extension="bin" ContentType="application/vnd.ms-office.activeX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activeX/activeX1.xml" ContentType="application/vnd.ms-office.activeX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activeX/activeX2.xml" ContentType="application/vnd.ms-office.activeX+xml"/>
  <Override PartName="/ppt/tags/tag3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</p:sldMasterIdLst>
  <p:notesMasterIdLst>
    <p:notesMasterId r:id="rId66"/>
  </p:notesMasterIdLst>
  <p:handoutMasterIdLst>
    <p:handoutMasterId r:id="rId67"/>
  </p:handoutMasterIdLst>
  <p:sldIdLst>
    <p:sldId id="314" r:id="rId4"/>
    <p:sldId id="315" r:id="rId5"/>
    <p:sldId id="256" r:id="rId6"/>
    <p:sldId id="338" r:id="rId7"/>
    <p:sldId id="339" r:id="rId8"/>
    <p:sldId id="340" r:id="rId9"/>
    <p:sldId id="341" r:id="rId10"/>
    <p:sldId id="342" r:id="rId11"/>
    <p:sldId id="343" r:id="rId12"/>
    <p:sldId id="344" r:id="rId13"/>
    <p:sldId id="347" r:id="rId14"/>
    <p:sldId id="309" r:id="rId15"/>
    <p:sldId id="257" r:id="rId16"/>
    <p:sldId id="258" r:id="rId17"/>
    <p:sldId id="281" r:id="rId18"/>
    <p:sldId id="259" r:id="rId19"/>
    <p:sldId id="260" r:id="rId20"/>
    <p:sldId id="261" r:id="rId21"/>
    <p:sldId id="262" r:id="rId22"/>
    <p:sldId id="263" r:id="rId23"/>
    <p:sldId id="316" r:id="rId24"/>
    <p:sldId id="265" r:id="rId25"/>
    <p:sldId id="264" r:id="rId26"/>
    <p:sldId id="331" r:id="rId27"/>
    <p:sldId id="332" r:id="rId28"/>
    <p:sldId id="298" r:id="rId29"/>
    <p:sldId id="348" r:id="rId30"/>
    <p:sldId id="349" r:id="rId31"/>
    <p:sldId id="276" r:id="rId32"/>
    <p:sldId id="302" r:id="rId33"/>
    <p:sldId id="299" r:id="rId34"/>
    <p:sldId id="300" r:id="rId35"/>
    <p:sldId id="352" r:id="rId36"/>
    <p:sldId id="317" r:id="rId37"/>
    <p:sldId id="318" r:id="rId38"/>
    <p:sldId id="272" r:id="rId39"/>
    <p:sldId id="268" r:id="rId40"/>
    <p:sldId id="351" r:id="rId41"/>
    <p:sldId id="319" r:id="rId42"/>
    <p:sldId id="320" r:id="rId43"/>
    <p:sldId id="321" r:id="rId44"/>
    <p:sldId id="322" r:id="rId45"/>
    <p:sldId id="323" r:id="rId46"/>
    <p:sldId id="324" r:id="rId47"/>
    <p:sldId id="350" r:id="rId48"/>
    <p:sldId id="269" r:id="rId49"/>
    <p:sldId id="270" r:id="rId50"/>
    <p:sldId id="330" r:id="rId51"/>
    <p:sldId id="325" r:id="rId52"/>
    <p:sldId id="326" r:id="rId53"/>
    <p:sldId id="327" r:id="rId54"/>
    <p:sldId id="328" r:id="rId55"/>
    <p:sldId id="329" r:id="rId56"/>
    <p:sldId id="266" r:id="rId57"/>
    <p:sldId id="284" r:id="rId58"/>
    <p:sldId id="333" r:id="rId59"/>
    <p:sldId id="334" r:id="rId60"/>
    <p:sldId id="312" r:id="rId61"/>
    <p:sldId id="313" r:id="rId62"/>
    <p:sldId id="353" r:id="rId63"/>
    <p:sldId id="335" r:id="rId64"/>
    <p:sldId id="337" r:id="rId65"/>
  </p:sldIdLst>
  <p:sldSz cx="9144000" cy="6858000" type="screen4x3"/>
  <p:notesSz cx="6858000" cy="9144000"/>
  <p:custDataLst>
    <p:tags r:id="rId68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388" autoAdjust="0"/>
    <p:restoredTop sz="94671" autoAdjust="0"/>
  </p:normalViewPr>
  <p:slideViewPr>
    <p:cSldViewPr>
      <p:cViewPr>
        <p:scale>
          <a:sx n="71" d="100"/>
          <a:sy n="71" d="100"/>
        </p:scale>
        <p:origin x="-738" y="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3" d="100"/>
          <a:sy n="53" d="100"/>
        </p:scale>
        <p:origin x="-255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slide" Target="slides/slide52.xml"/><Relationship Id="rId63" Type="http://schemas.openxmlformats.org/officeDocument/2006/relationships/slide" Target="slides/slide60.xml"/><Relationship Id="rId68" Type="http://schemas.openxmlformats.org/officeDocument/2006/relationships/tags" Target="tags/tag1.xml"/><Relationship Id="rId7" Type="http://schemas.openxmlformats.org/officeDocument/2006/relationships/slide" Target="slides/slide4.xml"/><Relationship Id="rId71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slide" Target="slides/slide50.xml"/><Relationship Id="rId58" Type="http://schemas.openxmlformats.org/officeDocument/2006/relationships/slide" Target="slides/slide55.xml"/><Relationship Id="rId66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slide" Target="slides/slide54.xml"/><Relationship Id="rId61" Type="http://schemas.openxmlformats.org/officeDocument/2006/relationships/slide" Target="slides/slide58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slide" Target="slides/slide57.xml"/><Relationship Id="rId65" Type="http://schemas.openxmlformats.org/officeDocument/2006/relationships/slide" Target="slides/slide62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slide" Target="slides/slide53.xml"/><Relationship Id="rId64" Type="http://schemas.openxmlformats.org/officeDocument/2006/relationships/slide" Target="slides/slide61.xml"/><Relationship Id="rId69" Type="http://schemas.openxmlformats.org/officeDocument/2006/relationships/presProps" Target="presProps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72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slide" Target="slides/slide56.xml"/><Relationship Id="rId67" Type="http://schemas.openxmlformats.org/officeDocument/2006/relationships/handoutMaster" Target="handoutMasters/handoutMaster1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62" Type="http://schemas.openxmlformats.org/officeDocument/2006/relationships/slide" Target="slides/slide59.xml"/><Relationship Id="rId70" Type="http://schemas.openxmlformats.org/officeDocument/2006/relationships/viewProps" Target="viewProps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_rels/activeX2.xml.rels><?xml version="1.0" encoding="UTF-8" standalone="yes"?>
<Relationships xmlns="http://schemas.openxmlformats.org/package/2006/relationships"><Relationship Id="rId1" Type="http://schemas.microsoft.com/office/2006/relationships/activeXControlBinary" Target="activeX2.bin"/></Relationships>
</file>

<file path=ppt/activeX/activeX1.xml><?xml version="1.0" encoding="utf-8"?>
<ax:ocx xmlns:ax="http://schemas.microsoft.com/office/2006/activeX" xmlns:r="http://schemas.openxmlformats.org/officeDocument/2006/relationships" ax:classid="{10FD7FEE-875F-11D6-83D2-525400E80BD5}" ax:persistence="persistStorage" r:id="rId1"/>
</file>

<file path=ppt/activeX/activeX2.xml><?xml version="1.0" encoding="utf-8"?>
<ax:ocx xmlns:ax="http://schemas.microsoft.com/office/2006/activeX" xmlns:r="http://schemas.openxmlformats.org/officeDocument/2006/relationships" ax:classid="{10FD7FEE-875F-11D6-83D2-525400E80BD5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0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0323AF-B872-4320-9369-AED3E25A4667}" type="datetimeFigureOut">
              <a:rPr lang="en-IE" smtClean="0"/>
              <a:t>18/04/2012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D24A11-F3C4-4CF3-8A07-4D366B5C89B9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9373858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184C08-F826-4D88-B0A5-ED36EEC1B465}" type="datetimeFigureOut">
              <a:rPr lang="en-IE" smtClean="0"/>
              <a:t>18/04/2012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A1347A-F701-4961-9FFE-E2401E8661C6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4982054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9CB4CF-526D-452E-8BE6-5DDCCD45A272}" type="slidenum">
              <a:rPr lang="en-IE" smtClean="0">
                <a:solidFill>
                  <a:prstClr val="black"/>
                </a:solidFill>
              </a:rPr>
              <a:pPr/>
              <a:t>1</a:t>
            </a:fld>
            <a:endParaRPr lang="en-I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38972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IE" smtClean="0">
                <a:solidFill>
                  <a:prstClr val="black"/>
                </a:solidFill>
              </a:rPr>
              <a:t>Project Maths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8F638060-C5A7-4635-98AE-E9A7B3F54E0F}" type="datetime2">
              <a:rPr lang="en-IE" smtClean="0">
                <a:solidFill>
                  <a:prstClr val="black"/>
                </a:solidFill>
              </a:rPr>
              <a:pPr/>
              <a:t>Wednesday, 18 April 2012</a:t>
            </a:fld>
            <a:endParaRPr lang="en-IE" smtClean="0">
              <a:solidFill>
                <a:prstClr val="black"/>
              </a:solidFill>
            </a:endParaRPr>
          </a:p>
        </p:txBody>
      </p:sp>
      <p:sp>
        <p:nvSpPr>
          <p:cNvPr id="6861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IE" smtClean="0">
                <a:solidFill>
                  <a:prstClr val="black"/>
                </a:solidFill>
              </a:rPr>
              <a:t>projectmaths.ie</a:t>
            </a:r>
          </a:p>
        </p:txBody>
      </p:sp>
      <p:sp>
        <p:nvSpPr>
          <p:cNvPr id="6861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E00E058-D1D7-43DC-948F-5D07CBBBDD9E}" type="slidenum">
              <a:rPr lang="en-IE" smtClean="0">
                <a:solidFill>
                  <a:prstClr val="black"/>
                </a:solidFill>
              </a:rPr>
              <a:pPr/>
              <a:t>2</a:t>
            </a:fld>
            <a:endParaRPr lang="en-IE" smtClean="0">
              <a:solidFill>
                <a:prstClr val="black"/>
              </a:solidFill>
            </a:endParaRPr>
          </a:p>
        </p:txBody>
      </p:sp>
      <p:sp>
        <p:nvSpPr>
          <p:cNvPr id="686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686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1347A-F701-4961-9FFE-E2401E8661C6}" type="slidenum">
              <a:rPr lang="en-IE" smtClean="0"/>
              <a:t>3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1936200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1347A-F701-4961-9FFE-E2401E8661C6}" type="slidenum">
              <a:rPr lang="en-IE" smtClean="0"/>
              <a:t>30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373213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IE" smtClean="0">
                <a:solidFill>
                  <a:prstClr val="black"/>
                </a:solidFill>
              </a:rPr>
              <a:t>Project Maths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8F638060-C5A7-4635-98AE-E9A7B3F54E0F}" type="datetime2">
              <a:rPr lang="en-IE" smtClean="0">
                <a:solidFill>
                  <a:prstClr val="black"/>
                </a:solidFill>
              </a:rPr>
              <a:pPr/>
              <a:t>Wednesday, 18 April 2012</a:t>
            </a:fld>
            <a:endParaRPr lang="en-IE" smtClean="0">
              <a:solidFill>
                <a:prstClr val="black"/>
              </a:solidFill>
            </a:endParaRPr>
          </a:p>
        </p:txBody>
      </p:sp>
      <p:sp>
        <p:nvSpPr>
          <p:cNvPr id="6861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IE" smtClean="0">
                <a:solidFill>
                  <a:prstClr val="black"/>
                </a:solidFill>
              </a:rPr>
              <a:t>projectmaths.ie</a:t>
            </a:r>
          </a:p>
        </p:txBody>
      </p:sp>
      <p:sp>
        <p:nvSpPr>
          <p:cNvPr id="6861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E00E058-D1D7-43DC-948F-5D07CBBBDD9E}" type="slidenum">
              <a:rPr lang="en-IE" smtClean="0">
                <a:solidFill>
                  <a:prstClr val="black"/>
                </a:solidFill>
              </a:rPr>
              <a:pPr/>
              <a:t>61</a:t>
            </a:fld>
            <a:endParaRPr lang="en-IE" smtClean="0">
              <a:solidFill>
                <a:prstClr val="black"/>
              </a:solidFill>
            </a:endParaRPr>
          </a:p>
        </p:txBody>
      </p:sp>
      <p:sp>
        <p:nvSpPr>
          <p:cNvPr id="686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686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24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102404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IE" smtClean="0"/>
              <a:t>Project Maths</a:t>
            </a:r>
          </a:p>
        </p:txBody>
      </p:sp>
      <p:sp>
        <p:nvSpPr>
          <p:cNvPr id="102405" name="Date Placeholder 4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915875B3-76E5-4E79-A1EA-56D62CAAE3B5}" type="datetime2">
              <a:rPr lang="en-IE" smtClean="0"/>
              <a:pPr/>
              <a:t>Wednesday, 18 April 2012</a:t>
            </a:fld>
            <a:endParaRPr lang="en-IE" smtClean="0"/>
          </a:p>
        </p:txBody>
      </p:sp>
      <p:sp>
        <p:nvSpPr>
          <p:cNvPr id="102406" name="Footer Placeholder 5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IE" smtClean="0"/>
              <a:t>projectmaths.ie</a:t>
            </a:r>
          </a:p>
        </p:txBody>
      </p:sp>
      <p:sp>
        <p:nvSpPr>
          <p:cNvPr id="102407" name="Slide Number Placeholder 6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F42596A-23D8-4B5F-A023-DBC16B1E877C}" type="slidenum">
              <a:rPr lang="en-IE" smtClean="0"/>
              <a:pPr/>
              <a:t>62</a:t>
            </a:fld>
            <a:endParaRPr lang="en-IE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01688-ED77-4EB3-A825-9551CA23F2AA}" type="datetimeFigureOut">
              <a:rPr lang="en-IE" smtClean="0"/>
              <a:t>18/04/2012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8188A-7A49-4760-89D6-12A74878587A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01688-ED77-4EB3-A825-9551CA23F2AA}" type="datetimeFigureOut">
              <a:rPr lang="en-IE" smtClean="0"/>
              <a:t>18/04/2012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8188A-7A49-4760-89D6-12A74878587A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01688-ED77-4EB3-A825-9551CA23F2AA}" type="datetimeFigureOut">
              <a:rPr lang="en-IE" smtClean="0"/>
              <a:t>18/04/2012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8188A-7A49-4760-89D6-12A74878587A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056EF-D005-41B3-8B62-FAF39C749F71}" type="datetimeFigureOut">
              <a:rPr lang="en-IE" smtClean="0">
                <a:solidFill>
                  <a:prstClr val="white">
                    <a:tint val="75000"/>
                  </a:prstClr>
                </a:solidFill>
              </a:rPr>
              <a:pPr/>
              <a:t>18/04/2012</a:t>
            </a:fld>
            <a:endParaRPr lang="en-IE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5E319-392C-4B01-9080-3B7FA453B44D}" type="slidenum">
              <a:rPr lang="en-IE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20192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056EF-D005-41B3-8B62-FAF39C749F71}" type="datetimeFigureOut">
              <a:rPr lang="en-IE" smtClean="0">
                <a:solidFill>
                  <a:prstClr val="white">
                    <a:tint val="75000"/>
                  </a:prstClr>
                </a:solidFill>
              </a:rPr>
              <a:pPr/>
              <a:t>18/04/2012</a:t>
            </a:fld>
            <a:endParaRPr lang="en-IE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5E319-392C-4B01-9080-3B7FA453B44D}" type="slidenum">
              <a:rPr lang="en-IE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67317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056EF-D005-41B3-8B62-FAF39C749F71}" type="datetimeFigureOut">
              <a:rPr lang="en-IE" smtClean="0">
                <a:solidFill>
                  <a:prstClr val="white">
                    <a:tint val="75000"/>
                  </a:prstClr>
                </a:solidFill>
              </a:rPr>
              <a:pPr/>
              <a:t>18/04/2012</a:t>
            </a:fld>
            <a:endParaRPr lang="en-IE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5E319-392C-4B01-9080-3B7FA453B44D}" type="slidenum">
              <a:rPr lang="en-IE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15431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056EF-D005-41B3-8B62-FAF39C749F71}" type="datetimeFigureOut">
              <a:rPr lang="en-IE" smtClean="0">
                <a:solidFill>
                  <a:prstClr val="white">
                    <a:tint val="75000"/>
                  </a:prstClr>
                </a:solidFill>
              </a:rPr>
              <a:pPr/>
              <a:t>18/04/2012</a:t>
            </a:fld>
            <a:endParaRPr lang="en-IE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5E319-392C-4B01-9080-3B7FA453B44D}" type="slidenum">
              <a:rPr lang="en-IE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43979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056EF-D005-41B3-8B62-FAF39C749F71}" type="datetimeFigureOut">
              <a:rPr lang="en-IE" smtClean="0">
                <a:solidFill>
                  <a:prstClr val="white">
                    <a:tint val="75000"/>
                  </a:prstClr>
                </a:solidFill>
              </a:rPr>
              <a:pPr/>
              <a:t>18/04/2012</a:t>
            </a:fld>
            <a:endParaRPr lang="en-IE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5E319-392C-4B01-9080-3B7FA453B44D}" type="slidenum">
              <a:rPr lang="en-IE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70380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056EF-D005-41B3-8B62-FAF39C749F71}" type="datetimeFigureOut">
              <a:rPr lang="en-IE" smtClean="0">
                <a:solidFill>
                  <a:prstClr val="white">
                    <a:tint val="75000"/>
                  </a:prstClr>
                </a:solidFill>
              </a:rPr>
              <a:pPr/>
              <a:t>18/04/2012</a:t>
            </a:fld>
            <a:endParaRPr lang="en-IE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5E319-392C-4B01-9080-3B7FA453B44D}" type="slidenum">
              <a:rPr lang="en-IE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43489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056EF-D005-41B3-8B62-FAF39C749F71}" type="datetimeFigureOut">
              <a:rPr lang="en-IE" smtClean="0">
                <a:solidFill>
                  <a:prstClr val="white">
                    <a:tint val="75000"/>
                  </a:prstClr>
                </a:solidFill>
              </a:rPr>
              <a:pPr/>
              <a:t>18/04/2012</a:t>
            </a:fld>
            <a:endParaRPr lang="en-IE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5E319-392C-4B01-9080-3B7FA453B44D}" type="slidenum">
              <a:rPr lang="en-IE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717994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056EF-D005-41B3-8B62-FAF39C749F71}" type="datetimeFigureOut">
              <a:rPr lang="en-IE" smtClean="0">
                <a:solidFill>
                  <a:prstClr val="white">
                    <a:tint val="75000"/>
                  </a:prstClr>
                </a:solidFill>
              </a:rPr>
              <a:pPr/>
              <a:t>18/04/2012</a:t>
            </a:fld>
            <a:endParaRPr lang="en-IE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5E319-392C-4B01-9080-3B7FA453B44D}" type="slidenum">
              <a:rPr lang="en-IE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53452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01688-ED77-4EB3-A825-9551CA23F2AA}" type="datetimeFigureOut">
              <a:rPr lang="en-IE" smtClean="0"/>
              <a:t>18/04/2012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8188A-7A49-4760-89D6-12A74878587A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056EF-D005-41B3-8B62-FAF39C749F71}" type="datetimeFigureOut">
              <a:rPr lang="en-IE" smtClean="0">
                <a:solidFill>
                  <a:prstClr val="white">
                    <a:tint val="75000"/>
                  </a:prstClr>
                </a:solidFill>
              </a:rPr>
              <a:pPr/>
              <a:t>18/04/2012</a:t>
            </a:fld>
            <a:endParaRPr lang="en-IE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5E319-392C-4B01-9080-3B7FA453B44D}" type="slidenum">
              <a:rPr lang="en-IE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23138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056EF-D005-41B3-8B62-FAF39C749F71}" type="datetimeFigureOut">
              <a:rPr lang="en-IE" smtClean="0">
                <a:solidFill>
                  <a:prstClr val="white">
                    <a:tint val="75000"/>
                  </a:prstClr>
                </a:solidFill>
              </a:rPr>
              <a:pPr/>
              <a:t>18/04/2012</a:t>
            </a:fld>
            <a:endParaRPr lang="en-IE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5E319-392C-4B01-9080-3B7FA453B44D}" type="slidenum">
              <a:rPr lang="en-IE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64021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056EF-D005-41B3-8B62-FAF39C749F71}" type="datetimeFigureOut">
              <a:rPr lang="en-IE" smtClean="0">
                <a:solidFill>
                  <a:prstClr val="white">
                    <a:tint val="75000"/>
                  </a:prstClr>
                </a:solidFill>
              </a:rPr>
              <a:pPr/>
              <a:t>18/04/2012</a:t>
            </a:fld>
            <a:endParaRPr lang="en-IE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5E319-392C-4B01-9080-3B7FA453B44D}" type="slidenum">
              <a:rPr lang="en-IE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461409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01688-ED77-4EB3-A825-9551CA23F2AA}" type="datetimeFigureOut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18/04/2012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8188A-7A49-4760-89D6-12A74878587A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82410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01688-ED77-4EB3-A825-9551CA23F2AA}" type="datetimeFigureOut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18/04/2012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8188A-7A49-4760-89D6-12A74878587A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67690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01688-ED77-4EB3-A825-9551CA23F2AA}" type="datetimeFigureOut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18/04/2012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8188A-7A49-4760-89D6-12A74878587A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851651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01688-ED77-4EB3-A825-9551CA23F2AA}" type="datetimeFigureOut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18/04/2012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8188A-7A49-4760-89D6-12A74878587A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88107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01688-ED77-4EB3-A825-9551CA23F2AA}" type="datetimeFigureOut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18/04/2012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8188A-7A49-4760-89D6-12A74878587A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362348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01688-ED77-4EB3-A825-9551CA23F2AA}" type="datetimeFigureOut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18/04/2012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8188A-7A49-4760-89D6-12A74878587A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634702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01688-ED77-4EB3-A825-9551CA23F2AA}" type="datetimeFigureOut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18/04/2012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8188A-7A49-4760-89D6-12A74878587A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90875" y="647700"/>
            <a:ext cx="2762250" cy="5562600"/>
          </a:xfrm>
          <a:prstGeom prst="rect">
            <a:avLst/>
          </a:prstGeom>
          <a:noFill/>
          <a:ln>
            <a:noFill/>
          </a:ln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160635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01688-ED77-4EB3-A825-9551CA23F2AA}" type="datetimeFigureOut">
              <a:rPr lang="en-IE" smtClean="0"/>
              <a:t>18/04/2012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8188A-7A49-4760-89D6-12A74878587A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01688-ED77-4EB3-A825-9551CA23F2AA}" type="datetimeFigureOut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18/04/2012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8188A-7A49-4760-89D6-12A74878587A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059723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01688-ED77-4EB3-A825-9551CA23F2AA}" type="datetimeFigureOut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18/04/2012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8188A-7A49-4760-89D6-12A74878587A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948824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01688-ED77-4EB3-A825-9551CA23F2AA}" type="datetimeFigureOut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18/04/2012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8188A-7A49-4760-89D6-12A74878587A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397842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01688-ED77-4EB3-A825-9551CA23F2AA}" type="datetimeFigureOut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18/04/2012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8188A-7A49-4760-89D6-12A74878587A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07479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01688-ED77-4EB3-A825-9551CA23F2AA}" type="datetimeFigureOut">
              <a:rPr lang="en-IE" smtClean="0"/>
              <a:t>18/04/2012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8188A-7A49-4760-89D6-12A74878587A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01688-ED77-4EB3-A825-9551CA23F2AA}" type="datetimeFigureOut">
              <a:rPr lang="en-IE" smtClean="0"/>
              <a:t>18/04/2012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8188A-7A49-4760-89D6-12A74878587A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01688-ED77-4EB3-A825-9551CA23F2AA}" type="datetimeFigureOut">
              <a:rPr lang="en-IE" smtClean="0"/>
              <a:t>18/04/2012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8188A-7A49-4760-89D6-12A74878587A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01688-ED77-4EB3-A825-9551CA23F2AA}" type="datetimeFigureOut">
              <a:rPr lang="en-IE" smtClean="0"/>
              <a:t>18/04/2012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8188A-7A49-4760-89D6-12A74878587A}" type="slidenum">
              <a:rPr lang="en-IE" smtClean="0"/>
              <a:t>‹#›</a:t>
            </a:fld>
            <a:endParaRPr lang="en-IE"/>
          </a:p>
        </p:txBody>
      </p:sp>
      <p:pic>
        <p:nvPicPr>
          <p:cNvPr id="3075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5063" y="747713"/>
            <a:ext cx="4333875" cy="5362575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01688-ED77-4EB3-A825-9551CA23F2AA}" type="datetimeFigureOut">
              <a:rPr lang="en-IE" smtClean="0"/>
              <a:t>18/04/2012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8188A-7A49-4760-89D6-12A74878587A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01688-ED77-4EB3-A825-9551CA23F2AA}" type="datetimeFigureOut">
              <a:rPr lang="en-IE" smtClean="0"/>
              <a:t>18/04/2012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8188A-7A49-4760-89D6-12A74878587A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" Target="../slides/slide34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entury Gothic" pitchFamily="34" charset="0"/>
              </a:defRPr>
            </a:lvl1pPr>
          </a:lstStyle>
          <a:p>
            <a:fld id="{F2501688-ED77-4EB3-A825-9551CA23F2AA}" type="datetimeFigureOut">
              <a:rPr lang="en-IE" smtClean="0"/>
              <a:t>18/04/2012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entury Gothic" pitchFamily="34" charset="0"/>
              </a:defRPr>
            </a:lvl1pPr>
          </a:lstStyle>
          <a:p>
            <a:fld id="{DEC8188A-7A49-4760-89D6-12A74878587A}" type="slidenum">
              <a:rPr lang="en-IE" smtClean="0"/>
              <a:t>‹#›</a:t>
            </a:fld>
            <a:endParaRPr lang="en-IE"/>
          </a:p>
        </p:txBody>
      </p:sp>
      <p:sp>
        <p:nvSpPr>
          <p:cNvPr id="7" name="Rectangle 6"/>
          <p:cNvSpPr/>
          <p:nvPr/>
        </p:nvSpPr>
        <p:spPr>
          <a:xfrm>
            <a:off x="0" y="6696744"/>
            <a:ext cx="9144000" cy="188640"/>
          </a:xfrm>
          <a:prstGeom prst="rect">
            <a:avLst/>
          </a:prstGeom>
          <a:solidFill>
            <a:srgbClr val="99003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rebuchet MS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 rot="5400000">
            <a:off x="5714932" y="3442964"/>
            <a:ext cx="6696000" cy="188640"/>
          </a:xfrm>
          <a:prstGeom prst="rect">
            <a:avLst/>
          </a:prstGeom>
          <a:solidFill>
            <a:srgbClr val="FFCC3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rebuchet MS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98780" y="0"/>
            <a:ext cx="8964000" cy="188640"/>
          </a:xfrm>
          <a:prstGeom prst="rect">
            <a:avLst/>
          </a:prstGeom>
          <a:solidFill>
            <a:srgbClr val="99003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rebuchet MS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 rot="5400000">
            <a:off x="-3249572" y="3253676"/>
            <a:ext cx="6696000" cy="188640"/>
          </a:xfrm>
          <a:prstGeom prst="rect">
            <a:avLst/>
          </a:prstGeom>
          <a:solidFill>
            <a:srgbClr val="FFCC3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rebuchet MS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entury Gothic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5056EF-D005-41B3-8B62-FAF39C749F71}" type="datetimeFigureOut">
              <a:rPr lang="en-IE" smtClean="0">
                <a:solidFill>
                  <a:prstClr val="white">
                    <a:tint val="75000"/>
                  </a:prstClr>
                </a:solidFill>
              </a:rPr>
              <a:pPr/>
              <a:t>18/04/2012</a:t>
            </a:fld>
            <a:endParaRPr lang="en-IE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45E319-392C-4B01-9080-3B7FA453B44D}" type="slidenum">
              <a:rPr lang="en-IE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690323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entury Gothic" pitchFamily="34" charset="0"/>
              </a:defRPr>
            </a:lvl1pPr>
          </a:lstStyle>
          <a:p>
            <a:fld id="{F2501688-ED77-4EB3-A825-9551CA23F2AA}" type="datetimeFigureOut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18/04/2012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entury Gothic" pitchFamily="34" charset="0"/>
              </a:defRPr>
            </a:lvl1pPr>
          </a:lstStyle>
          <a:p>
            <a:fld id="{DEC8188A-7A49-4760-89D6-12A74878587A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6696744"/>
            <a:ext cx="9144000" cy="188640"/>
          </a:xfrm>
          <a:prstGeom prst="rect">
            <a:avLst/>
          </a:prstGeom>
          <a:solidFill>
            <a:srgbClr val="99003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solidFill>
                <a:prstClr val="white"/>
              </a:solidFill>
              <a:latin typeface="Trebuchet MS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 rot="5400000">
            <a:off x="5714932" y="3442964"/>
            <a:ext cx="6696000" cy="188640"/>
          </a:xfrm>
          <a:prstGeom prst="rect">
            <a:avLst/>
          </a:prstGeom>
          <a:solidFill>
            <a:srgbClr val="FFCC3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solidFill>
                <a:prstClr val="white"/>
              </a:solidFill>
              <a:latin typeface="Trebuchet MS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98780" y="0"/>
            <a:ext cx="8964000" cy="188640"/>
          </a:xfrm>
          <a:prstGeom prst="rect">
            <a:avLst/>
          </a:prstGeom>
          <a:solidFill>
            <a:srgbClr val="99003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solidFill>
                <a:prstClr val="white"/>
              </a:solidFill>
              <a:latin typeface="Trebuchet MS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 rot="5400000">
            <a:off x="-3249572" y="3253676"/>
            <a:ext cx="6696000" cy="188640"/>
          </a:xfrm>
          <a:prstGeom prst="rect">
            <a:avLst/>
          </a:prstGeom>
          <a:solidFill>
            <a:srgbClr val="FFCC3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solidFill>
                <a:prstClr val="white"/>
              </a:solidFill>
              <a:latin typeface="Trebuchet MS" pitchFamily="34" charset="0"/>
            </a:endParaRPr>
          </a:p>
        </p:txBody>
      </p:sp>
      <p:pic>
        <p:nvPicPr>
          <p:cNvPr id="11" name="Picture 10">
            <a:hlinkClick r:id="rId13" action="ppaction://hlinksldjump"/>
          </p:cNvPr>
          <p:cNvPicPr>
            <a:picLocks noChangeAspect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40352" y="6021288"/>
            <a:ext cx="1195554" cy="671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8666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entury Gothic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hyperlink" Target="Worksheets/How%20does%20your%20calculator%20do%20Maths.docx" TargetMode="External"/><Relationship Id="rId1" Type="http://schemas.openxmlformats.org/officeDocument/2006/relationships/slideLayout" Target="../slideLayouts/slideLayout6.xml"/><Relationship Id="rId4" Type="http://schemas.openxmlformats.org/officeDocument/2006/relationships/hyperlink" Target="Worksheets/How%20does%20your%20calculator%20do%20Maths.pdf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tags" Target="../tags/tag2.xml"/><Relationship Id="rId7" Type="http://schemas.openxmlformats.org/officeDocument/2006/relationships/image" Target="../media/image10.png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9.png"/><Relationship Id="rId5" Type="http://schemas.openxmlformats.org/officeDocument/2006/relationships/notesSlide" Target="../notesSlides/notesSlide2.xml"/><Relationship Id="rId10" Type="http://schemas.openxmlformats.org/officeDocument/2006/relationships/image" Target="../media/image13.png"/><Relationship Id="rId4" Type="http://schemas.openxmlformats.org/officeDocument/2006/relationships/slideLayout" Target="../slideLayouts/slideLayout18.xml"/><Relationship Id="rId9" Type="http://schemas.openxmlformats.org/officeDocument/2006/relationships/image" Target="../media/image1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13" Type="http://schemas.openxmlformats.org/officeDocument/2006/relationships/image" Target="../media/image56.png"/><Relationship Id="rId18" Type="http://schemas.openxmlformats.org/officeDocument/2006/relationships/image" Target="../media/image61.png"/><Relationship Id="rId3" Type="http://schemas.openxmlformats.org/officeDocument/2006/relationships/image" Target="../media/image46.png"/><Relationship Id="rId7" Type="http://schemas.openxmlformats.org/officeDocument/2006/relationships/image" Target="../media/image50.png"/><Relationship Id="rId12" Type="http://schemas.openxmlformats.org/officeDocument/2006/relationships/image" Target="../media/image55.png"/><Relationship Id="rId2" Type="http://schemas.openxmlformats.org/officeDocument/2006/relationships/image" Target="../media/image450.png"/><Relationship Id="rId16" Type="http://schemas.openxmlformats.org/officeDocument/2006/relationships/image" Target="../media/image5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9.png"/><Relationship Id="rId11" Type="http://schemas.openxmlformats.org/officeDocument/2006/relationships/image" Target="../media/image54.png"/><Relationship Id="rId5" Type="http://schemas.openxmlformats.org/officeDocument/2006/relationships/image" Target="../media/image48.png"/><Relationship Id="rId15" Type="http://schemas.openxmlformats.org/officeDocument/2006/relationships/image" Target="../media/image58.png"/><Relationship Id="rId10" Type="http://schemas.openxmlformats.org/officeDocument/2006/relationships/image" Target="../media/image53.png"/><Relationship Id="rId4" Type="http://schemas.openxmlformats.org/officeDocument/2006/relationships/image" Target="../media/image47.png"/><Relationship Id="rId9" Type="http://schemas.openxmlformats.org/officeDocument/2006/relationships/image" Target="../media/image52.png"/><Relationship Id="rId14" Type="http://schemas.openxmlformats.org/officeDocument/2006/relationships/image" Target="../media/image57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png"/><Relationship Id="rId3" Type="http://schemas.openxmlformats.org/officeDocument/2006/relationships/image" Target="../media/image63.png"/><Relationship Id="rId7" Type="http://schemas.openxmlformats.org/officeDocument/2006/relationships/image" Target="../media/image67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6.png"/><Relationship Id="rId5" Type="http://schemas.openxmlformats.org/officeDocument/2006/relationships/image" Target="../media/image65.png"/><Relationship Id="rId10" Type="http://schemas.openxmlformats.org/officeDocument/2006/relationships/image" Target="../media/image69.png"/><Relationship Id="rId4" Type="http://schemas.openxmlformats.org/officeDocument/2006/relationships/image" Target="../media/image64.png"/><Relationship Id="rId9" Type="http://schemas.openxmlformats.org/officeDocument/2006/relationships/image" Target="../media/image60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png"/><Relationship Id="rId3" Type="http://schemas.openxmlformats.org/officeDocument/2006/relationships/image" Target="../media/image71.png"/><Relationship Id="rId7" Type="http://schemas.openxmlformats.org/officeDocument/2006/relationships/image" Target="../media/image7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10" Type="http://schemas.openxmlformats.org/officeDocument/2006/relationships/image" Target="../media/image78.png"/><Relationship Id="rId4" Type="http://schemas.openxmlformats.org/officeDocument/2006/relationships/image" Target="../media/image72.png"/><Relationship Id="rId9" Type="http://schemas.openxmlformats.org/officeDocument/2006/relationships/image" Target="../media/image77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png"/><Relationship Id="rId13" Type="http://schemas.openxmlformats.org/officeDocument/2006/relationships/image" Target="../media/image420.png"/><Relationship Id="rId18" Type="http://schemas.openxmlformats.org/officeDocument/2006/relationships/image" Target="../media/image470.png"/><Relationship Id="rId3" Type="http://schemas.openxmlformats.org/officeDocument/2006/relationships/image" Target="../media/image79.png"/><Relationship Id="rId21" Type="http://schemas.openxmlformats.org/officeDocument/2006/relationships/image" Target="../media/image84.png"/><Relationship Id="rId7" Type="http://schemas.openxmlformats.org/officeDocument/2006/relationships/image" Target="../media/image360.png"/><Relationship Id="rId12" Type="http://schemas.openxmlformats.org/officeDocument/2006/relationships/image" Target="../media/image410.png"/><Relationship Id="rId2" Type="http://schemas.openxmlformats.org/officeDocument/2006/relationships/image" Target="../media/image430.png"/><Relationship Id="rId20" Type="http://schemas.openxmlformats.org/officeDocument/2006/relationships/image" Target="../media/image83.png"/><Relationship Id="rId1" Type="http://schemas.openxmlformats.org/officeDocument/2006/relationships/slideLayout" Target="../slideLayouts/slideLayout7.xml"/><Relationship Id="rId24" Type="http://schemas.openxmlformats.org/officeDocument/2006/relationships/image" Target="../media/image87.png"/><Relationship Id="rId23" Type="http://schemas.openxmlformats.org/officeDocument/2006/relationships/image" Target="../media/image86.png"/><Relationship Id="rId19" Type="http://schemas.openxmlformats.org/officeDocument/2006/relationships/image" Target="../media/image82.png"/><Relationship Id="rId14" Type="http://schemas.openxmlformats.org/officeDocument/2006/relationships/image" Target="../media/image81.png"/><Relationship Id="rId22" Type="http://schemas.openxmlformats.org/officeDocument/2006/relationships/image" Target="../media/image85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7" Type="http://schemas.openxmlformats.org/officeDocument/2006/relationships/image" Target="../media/image92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1.png"/><Relationship Id="rId5" Type="http://schemas.openxmlformats.org/officeDocument/2006/relationships/image" Target="../media/image90.png"/><Relationship Id="rId4" Type="http://schemas.openxmlformats.org/officeDocument/2006/relationships/image" Target="../media/image89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8.png"/><Relationship Id="rId3" Type="http://schemas.openxmlformats.org/officeDocument/2006/relationships/image" Target="../media/image94.png"/><Relationship Id="rId7" Type="http://schemas.openxmlformats.org/officeDocument/2006/relationships/image" Target="../media/image97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6.png"/><Relationship Id="rId5" Type="http://schemas.openxmlformats.org/officeDocument/2006/relationships/image" Target="../media/image680.png"/><Relationship Id="rId4" Type="http://schemas.openxmlformats.org/officeDocument/2006/relationships/image" Target="../media/image95.png"/><Relationship Id="rId9" Type="http://schemas.openxmlformats.org/officeDocument/2006/relationships/image" Target="../media/image99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hyperlink" Target="PowerPoints/TL_8%20introduction%20to%20Trigonometry.pptx" TargetMode="Externa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hyperlink" Target="PowerPoints/Random%20Sampling%20using%20Ranint.pptx" TargetMode="Externa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3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hyperlink" Target="PowerPoints/Logarithms.pptx" TargetMode="Externa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Relationship Id="rId5" Type="http://schemas.openxmlformats.org/officeDocument/2006/relationships/hyperlink" Target="PowerPoints/RAND.pptx" TargetMode="External"/><Relationship Id="rId4" Type="http://schemas.openxmlformats.org/officeDocument/2006/relationships/hyperlink" Target="PowerPoints/Random%20Sampling%20using%20Ran" TargetMode="Externa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7" Type="http://schemas.openxmlformats.org/officeDocument/2006/relationships/image" Target="../media/image110.png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9.png"/><Relationship Id="rId5" Type="http://schemas.openxmlformats.org/officeDocument/2006/relationships/image" Target="../media/image108.png"/><Relationship Id="rId4" Type="http://schemas.openxmlformats.org/officeDocument/2006/relationships/image" Target="../media/image107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hyperlink" Target="PowerPoints/Combinations%20Practical%20Applications.pptx" TargetMode="External"/><Relationship Id="rId2" Type="http://schemas.openxmlformats.org/officeDocument/2006/relationships/hyperlink" Target="PowerPoints/Random%20Sampling%20using%20Ranint.pptx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PowerPoints/Combinations%20Practical%20Applications%20from%20two%20different%20groups.pptx" TargetMode="Externa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8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hyperlink" Target="PowerPoints/Random%20Sampling%20using%20Ranint.pptx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2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hyperlink" Target="PowerPoints/Finding%20Correlation%20Coefficient.pptx" TargetMode="External"/><Relationship Id="rId2" Type="http://schemas.openxmlformats.org/officeDocument/2006/relationships/hyperlink" Target="PowerPoints/Finding%20the%20mean%20and%20the%20Standard%20Deviation.pptx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5.png"/><Relationship Id="rId4" Type="http://schemas.openxmlformats.org/officeDocument/2006/relationships/hyperlink" Target="PowerPoints/T%20&amp;%20L%20Correlation%20Cofficient.pptx" TargetMode="Externa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hyperlink" Target="PowerPoints/Finding%20Correlation%20Coefficient.pptx" TargetMode="External"/><Relationship Id="rId2" Type="http://schemas.openxmlformats.org/officeDocument/2006/relationships/hyperlink" Target="PowerPoints/Finding%20the%20mean%20and%20the%20Standard%20Deviation.pptx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5.png"/><Relationship Id="rId4" Type="http://schemas.openxmlformats.org/officeDocument/2006/relationships/hyperlink" Target="PowerPoints/T%20&amp;%20L%20Correlation%20Cofficient.pptx" TargetMode="Externa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hyperlink" Target="PowerPoints/Know%20how%20your%20calculator%20works.pptx" TargetMode="External"/><Relationship Id="rId2" Type="http://schemas.openxmlformats.org/officeDocument/2006/relationships/hyperlink" Target="Worksheets/Know%20how%20your%20calculator%20works.pdf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8.png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8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tags" Target="../tags/tag3.xml"/><Relationship Id="rId7" Type="http://schemas.openxmlformats.org/officeDocument/2006/relationships/image" Target="../media/image10.png"/><Relationship Id="rId2" Type="http://schemas.openxmlformats.org/officeDocument/2006/relationships/control" Target="../activeX/activeX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9.png"/><Relationship Id="rId5" Type="http://schemas.openxmlformats.org/officeDocument/2006/relationships/notesSlide" Target="../notesSlides/notesSlide5.xml"/><Relationship Id="rId10" Type="http://schemas.openxmlformats.org/officeDocument/2006/relationships/image" Target="../media/image121.png"/><Relationship Id="rId4" Type="http://schemas.openxmlformats.org/officeDocument/2006/relationships/slideLayout" Target="../slideLayouts/slideLayout18.xml"/><Relationship Id="rId9" Type="http://schemas.openxmlformats.org/officeDocument/2006/relationships/image" Target="../media/image12.jpeg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-27384"/>
            <a:ext cx="9430382" cy="7488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68" name="Group 167"/>
          <p:cNvGrpSpPr/>
          <p:nvPr/>
        </p:nvGrpSpPr>
        <p:grpSpPr>
          <a:xfrm>
            <a:off x="-13934056" y="836319"/>
            <a:ext cx="22986862" cy="590967"/>
            <a:chOff x="-5293096" y="836319"/>
            <a:chExt cx="22986862" cy="590967"/>
          </a:xfrm>
        </p:grpSpPr>
        <p:grpSp>
          <p:nvGrpSpPr>
            <p:cNvPr id="142" name="Group 141"/>
            <p:cNvGrpSpPr/>
            <p:nvPr/>
          </p:nvGrpSpPr>
          <p:grpSpPr>
            <a:xfrm>
              <a:off x="-5293096" y="836450"/>
              <a:ext cx="11513406" cy="590836"/>
              <a:chOff x="1195498" y="836581"/>
              <a:chExt cx="11513406" cy="590836"/>
            </a:xfrm>
          </p:grpSpPr>
          <p:pic>
            <p:nvPicPr>
              <p:cNvPr id="9" name="Picture 8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95498" y="836581"/>
                <a:ext cx="1051538" cy="590705"/>
              </a:xfrm>
              <a:prstGeom prst="rect">
                <a:avLst/>
              </a:prstGeom>
            </p:spPr>
          </p:pic>
          <p:grpSp>
            <p:nvGrpSpPr>
              <p:cNvPr id="141" name="Group 140"/>
              <p:cNvGrpSpPr/>
              <p:nvPr/>
            </p:nvGrpSpPr>
            <p:grpSpPr>
              <a:xfrm>
                <a:off x="2246796" y="836708"/>
                <a:ext cx="10462108" cy="590709"/>
                <a:chOff x="2246796" y="836708"/>
                <a:chExt cx="10462108" cy="590709"/>
              </a:xfrm>
            </p:grpSpPr>
            <p:pic>
              <p:nvPicPr>
                <p:cNvPr id="124" name="Picture 123"/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246796" y="836712"/>
                  <a:ext cx="1051538" cy="590705"/>
                </a:xfrm>
                <a:prstGeom prst="rect">
                  <a:avLst/>
                </a:prstGeom>
              </p:spPr>
            </p:pic>
            <p:grpSp>
              <p:nvGrpSpPr>
                <p:cNvPr id="140" name="Group 139"/>
                <p:cNvGrpSpPr/>
                <p:nvPr/>
              </p:nvGrpSpPr>
              <p:grpSpPr>
                <a:xfrm>
                  <a:off x="3298334" y="836708"/>
                  <a:ext cx="9410570" cy="590709"/>
                  <a:chOff x="2506246" y="836708"/>
                  <a:chExt cx="9410570" cy="590709"/>
                </a:xfrm>
              </p:grpSpPr>
              <p:pic>
                <p:nvPicPr>
                  <p:cNvPr id="125" name="Picture 124"/>
                  <p:cNvPicPr>
                    <a:picLocks noChangeAspect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2506246" y="836708"/>
                    <a:ext cx="1051538" cy="590705"/>
                  </a:xfrm>
                  <a:prstGeom prst="rect">
                    <a:avLst/>
                  </a:prstGeom>
                </p:spPr>
              </p:pic>
              <p:grpSp>
                <p:nvGrpSpPr>
                  <p:cNvPr id="139" name="Group 138"/>
                  <p:cNvGrpSpPr/>
                  <p:nvPr/>
                </p:nvGrpSpPr>
                <p:grpSpPr>
                  <a:xfrm>
                    <a:off x="3557784" y="836709"/>
                    <a:ext cx="8359032" cy="590708"/>
                    <a:chOff x="1973608" y="836709"/>
                    <a:chExt cx="8359032" cy="590708"/>
                  </a:xfrm>
                </p:grpSpPr>
                <p:pic>
                  <p:nvPicPr>
                    <p:cNvPr id="126" name="Picture 125"/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973608" y="836709"/>
                      <a:ext cx="1051538" cy="590705"/>
                    </a:xfrm>
                    <a:prstGeom prst="rect">
                      <a:avLst/>
                    </a:prstGeom>
                  </p:spPr>
                </p:pic>
                <p:grpSp>
                  <p:nvGrpSpPr>
                    <p:cNvPr id="138" name="Group 137"/>
                    <p:cNvGrpSpPr/>
                    <p:nvPr/>
                  </p:nvGrpSpPr>
                  <p:grpSpPr>
                    <a:xfrm>
                      <a:off x="3019762" y="836710"/>
                      <a:ext cx="7312878" cy="590707"/>
                      <a:chOff x="3019762" y="836710"/>
                      <a:chExt cx="7312878" cy="590707"/>
                    </a:xfrm>
                  </p:grpSpPr>
                  <p:pic>
                    <p:nvPicPr>
                      <p:cNvPr id="127" name="Picture 126"/>
                      <p:cNvPicPr>
                        <a:picLocks noChangeAspect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3019762" y="836712"/>
                        <a:ext cx="1051538" cy="590705"/>
                      </a:xfrm>
                      <a:prstGeom prst="rect">
                        <a:avLst/>
                      </a:prstGeom>
                    </p:spPr>
                  </p:pic>
                  <p:grpSp>
                    <p:nvGrpSpPr>
                      <p:cNvPr id="137" name="Group 136"/>
                      <p:cNvGrpSpPr/>
                      <p:nvPr/>
                    </p:nvGrpSpPr>
                    <p:grpSpPr>
                      <a:xfrm>
                        <a:off x="4063061" y="836710"/>
                        <a:ext cx="6269579" cy="590707"/>
                        <a:chOff x="2034961" y="836710"/>
                        <a:chExt cx="6269579" cy="590707"/>
                      </a:xfrm>
                    </p:grpSpPr>
                    <p:pic>
                      <p:nvPicPr>
                        <p:cNvPr id="128" name="Picture 127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2034961" y="836712"/>
                          <a:ext cx="1051538" cy="590705"/>
                        </a:xfrm>
                        <a:prstGeom prst="rect">
                          <a:avLst/>
                        </a:prstGeom>
                      </p:spPr>
                    </p:pic>
                    <p:grpSp>
                      <p:nvGrpSpPr>
                        <p:cNvPr id="136" name="Group 135"/>
                        <p:cNvGrpSpPr/>
                        <p:nvPr/>
                      </p:nvGrpSpPr>
                      <p:grpSpPr>
                        <a:xfrm>
                          <a:off x="3078109" y="836710"/>
                          <a:ext cx="5226431" cy="590707"/>
                          <a:chOff x="2358029" y="836710"/>
                          <a:chExt cx="5226431" cy="590707"/>
                        </a:xfrm>
                      </p:grpSpPr>
                      <p:pic>
                        <p:nvPicPr>
                          <p:cNvPr id="129" name="Picture 128"/>
                          <p:cNvPicPr>
                            <a:picLocks noChangeAspect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tretch>
                            <a:fillRect/>
                          </a:stretch>
                        </p:blipFill>
                        <p:spPr>
                          <a:xfrm>
                            <a:off x="2358029" y="836710"/>
                            <a:ext cx="1051538" cy="590705"/>
                          </a:xfrm>
                          <a:prstGeom prst="rect">
                            <a:avLst/>
                          </a:prstGeom>
                        </p:spPr>
                      </p:pic>
                      <p:pic>
                        <p:nvPicPr>
                          <p:cNvPr id="130" name="Picture 129"/>
                          <p:cNvPicPr>
                            <a:picLocks noChangeAspect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tretch>
                            <a:fillRect/>
                          </a:stretch>
                        </p:blipFill>
                        <p:spPr>
                          <a:xfrm>
                            <a:off x="3391270" y="836712"/>
                            <a:ext cx="1051538" cy="590705"/>
                          </a:xfrm>
                          <a:prstGeom prst="rect">
                            <a:avLst/>
                          </a:prstGeom>
                        </p:spPr>
                      </p:pic>
                      <p:grpSp>
                        <p:nvGrpSpPr>
                          <p:cNvPr id="135" name="Group 134"/>
                          <p:cNvGrpSpPr/>
                          <p:nvPr/>
                        </p:nvGrpSpPr>
                        <p:grpSpPr>
                          <a:xfrm>
                            <a:off x="4442808" y="836711"/>
                            <a:ext cx="3141652" cy="590706"/>
                            <a:chOff x="2930640" y="836711"/>
                            <a:chExt cx="3141652" cy="590706"/>
                          </a:xfrm>
                        </p:grpSpPr>
                        <p:pic>
                          <p:nvPicPr>
                            <p:cNvPr id="131" name="Picture 130"/>
                            <p:cNvPicPr>
                              <a:picLocks noChangeAspect="1"/>
                            </p:cNvPicPr>
                            <p:nvPr/>
                          </p:nvPicPr>
                          <p:blipFill>
                            <a:blip r:embed="rId4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tretch>
                              <a:fillRect/>
                            </a:stretch>
                          </p:blipFill>
                          <p:spPr>
                            <a:xfrm>
                              <a:off x="2930640" y="836712"/>
                              <a:ext cx="1051538" cy="590705"/>
                            </a:xfrm>
                            <a:prstGeom prst="rect">
                              <a:avLst/>
                            </a:prstGeom>
                          </p:spPr>
                        </p:pic>
                        <p:grpSp>
                          <p:nvGrpSpPr>
                            <p:cNvPr id="134" name="Group 133"/>
                            <p:cNvGrpSpPr/>
                            <p:nvPr/>
                          </p:nvGrpSpPr>
                          <p:grpSpPr>
                            <a:xfrm>
                              <a:off x="3974910" y="836711"/>
                              <a:ext cx="2097382" cy="590706"/>
                              <a:chOff x="2887475" y="836711"/>
                              <a:chExt cx="2097382" cy="590706"/>
                            </a:xfrm>
                          </p:grpSpPr>
                          <p:pic>
                            <p:nvPicPr>
                              <p:cNvPr id="132" name="Picture 131"/>
                              <p:cNvPicPr>
                                <a:picLocks noChangeAspect="1"/>
                              </p:cNvPicPr>
                              <p:nvPr/>
                            </p:nvPicPr>
                            <p:blipFill>
                              <a:blip r:embed="rId4">
                                <a:extLst>
                                  <a:ext uri="{28A0092B-C50C-407E-A947-70E740481C1C}">
                                    <a14:useLocalDpi xmlns:a14="http://schemas.microsoft.com/office/drawing/2010/main" val="0"/>
                                  </a:ext>
                                </a:extLst>
                              </a:blip>
                              <a:stretch>
                                <a:fillRect/>
                              </a:stretch>
                            </p:blipFill>
                            <p:spPr>
                              <a:xfrm>
                                <a:off x="2887475" y="836711"/>
                                <a:ext cx="1051538" cy="590705"/>
                              </a:xfrm>
                              <a:prstGeom prst="rect">
                                <a:avLst/>
                              </a:prstGeom>
                            </p:spPr>
                          </p:pic>
                          <p:pic>
                            <p:nvPicPr>
                              <p:cNvPr id="133" name="Picture 132"/>
                              <p:cNvPicPr>
                                <a:picLocks noChangeAspect="1"/>
                              </p:cNvPicPr>
                              <p:nvPr/>
                            </p:nvPicPr>
                            <p:blipFill>
                              <a:blip r:embed="rId4">
                                <a:extLst>
                                  <a:ext uri="{28A0092B-C50C-407E-A947-70E740481C1C}">
                                    <a14:useLocalDpi xmlns:a14="http://schemas.microsoft.com/office/drawing/2010/main" val="0"/>
                                  </a:ext>
                                </a:extLst>
                              </a:blip>
                              <a:stretch>
                                <a:fillRect/>
                              </a:stretch>
                            </p:blipFill>
                            <p:spPr>
                              <a:xfrm>
                                <a:off x="3933319" y="836712"/>
                                <a:ext cx="1051538" cy="590705"/>
                              </a:xfrm>
                              <a:prstGeom prst="rect">
                                <a:avLst/>
                              </a:prstGeom>
                            </p:spPr>
                          </p:pic>
                        </p:grpSp>
                      </p:grpSp>
                    </p:grpSp>
                  </p:grpSp>
                </p:grpSp>
              </p:grpSp>
            </p:grpSp>
          </p:grpSp>
        </p:grpSp>
        <p:grpSp>
          <p:nvGrpSpPr>
            <p:cNvPr id="143" name="Group 142"/>
            <p:cNvGrpSpPr/>
            <p:nvPr/>
          </p:nvGrpSpPr>
          <p:grpSpPr>
            <a:xfrm>
              <a:off x="6180360" y="836319"/>
              <a:ext cx="11513406" cy="590836"/>
              <a:chOff x="1195498" y="836581"/>
              <a:chExt cx="11513406" cy="590836"/>
            </a:xfrm>
          </p:grpSpPr>
          <p:pic>
            <p:nvPicPr>
              <p:cNvPr id="144" name="Picture 143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95498" y="836581"/>
                <a:ext cx="1051538" cy="590705"/>
              </a:xfrm>
              <a:prstGeom prst="rect">
                <a:avLst/>
              </a:prstGeom>
            </p:spPr>
          </p:pic>
          <p:grpSp>
            <p:nvGrpSpPr>
              <p:cNvPr id="145" name="Group 144"/>
              <p:cNvGrpSpPr/>
              <p:nvPr/>
            </p:nvGrpSpPr>
            <p:grpSpPr>
              <a:xfrm>
                <a:off x="2246796" y="836708"/>
                <a:ext cx="10462108" cy="590709"/>
                <a:chOff x="2246796" y="836708"/>
                <a:chExt cx="10462108" cy="590709"/>
              </a:xfrm>
            </p:grpSpPr>
            <p:pic>
              <p:nvPicPr>
                <p:cNvPr id="146" name="Picture 145"/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246796" y="836712"/>
                  <a:ext cx="1051538" cy="590705"/>
                </a:xfrm>
                <a:prstGeom prst="rect">
                  <a:avLst/>
                </a:prstGeom>
              </p:spPr>
            </p:pic>
            <p:grpSp>
              <p:nvGrpSpPr>
                <p:cNvPr id="147" name="Group 146"/>
                <p:cNvGrpSpPr/>
                <p:nvPr/>
              </p:nvGrpSpPr>
              <p:grpSpPr>
                <a:xfrm>
                  <a:off x="3298334" y="836708"/>
                  <a:ext cx="9410570" cy="590709"/>
                  <a:chOff x="2506246" y="836708"/>
                  <a:chExt cx="9410570" cy="590709"/>
                </a:xfrm>
              </p:grpSpPr>
              <p:pic>
                <p:nvPicPr>
                  <p:cNvPr id="148" name="Picture 147"/>
                  <p:cNvPicPr>
                    <a:picLocks noChangeAspect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2506246" y="836708"/>
                    <a:ext cx="1051538" cy="590705"/>
                  </a:xfrm>
                  <a:prstGeom prst="rect">
                    <a:avLst/>
                  </a:prstGeom>
                </p:spPr>
              </p:pic>
              <p:grpSp>
                <p:nvGrpSpPr>
                  <p:cNvPr id="149" name="Group 148"/>
                  <p:cNvGrpSpPr/>
                  <p:nvPr/>
                </p:nvGrpSpPr>
                <p:grpSpPr>
                  <a:xfrm>
                    <a:off x="3557784" y="836709"/>
                    <a:ext cx="8359032" cy="590708"/>
                    <a:chOff x="1973608" y="836709"/>
                    <a:chExt cx="8359032" cy="590708"/>
                  </a:xfrm>
                </p:grpSpPr>
                <p:pic>
                  <p:nvPicPr>
                    <p:cNvPr id="150" name="Picture 149"/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973608" y="836709"/>
                      <a:ext cx="1051538" cy="590705"/>
                    </a:xfrm>
                    <a:prstGeom prst="rect">
                      <a:avLst/>
                    </a:prstGeom>
                  </p:spPr>
                </p:pic>
                <p:grpSp>
                  <p:nvGrpSpPr>
                    <p:cNvPr id="151" name="Group 150"/>
                    <p:cNvGrpSpPr/>
                    <p:nvPr/>
                  </p:nvGrpSpPr>
                  <p:grpSpPr>
                    <a:xfrm>
                      <a:off x="3019762" y="836710"/>
                      <a:ext cx="7312878" cy="590707"/>
                      <a:chOff x="3019762" y="836710"/>
                      <a:chExt cx="7312878" cy="590707"/>
                    </a:xfrm>
                  </p:grpSpPr>
                  <p:pic>
                    <p:nvPicPr>
                      <p:cNvPr id="152" name="Picture 151"/>
                      <p:cNvPicPr>
                        <a:picLocks noChangeAspect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3019762" y="836712"/>
                        <a:ext cx="1051538" cy="590705"/>
                      </a:xfrm>
                      <a:prstGeom prst="rect">
                        <a:avLst/>
                      </a:prstGeom>
                    </p:spPr>
                  </p:pic>
                  <p:grpSp>
                    <p:nvGrpSpPr>
                      <p:cNvPr id="153" name="Group 152"/>
                      <p:cNvGrpSpPr/>
                      <p:nvPr/>
                    </p:nvGrpSpPr>
                    <p:grpSpPr>
                      <a:xfrm>
                        <a:off x="4063061" y="836710"/>
                        <a:ext cx="6269579" cy="590707"/>
                        <a:chOff x="2034961" y="836710"/>
                        <a:chExt cx="6269579" cy="590707"/>
                      </a:xfrm>
                    </p:grpSpPr>
                    <p:pic>
                      <p:nvPicPr>
                        <p:cNvPr id="154" name="Picture 153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2034961" y="836712"/>
                          <a:ext cx="1051538" cy="590705"/>
                        </a:xfrm>
                        <a:prstGeom prst="rect">
                          <a:avLst/>
                        </a:prstGeom>
                      </p:spPr>
                    </p:pic>
                    <p:grpSp>
                      <p:nvGrpSpPr>
                        <p:cNvPr id="155" name="Group 154"/>
                        <p:cNvGrpSpPr/>
                        <p:nvPr/>
                      </p:nvGrpSpPr>
                      <p:grpSpPr>
                        <a:xfrm>
                          <a:off x="3078109" y="836710"/>
                          <a:ext cx="5226431" cy="590707"/>
                          <a:chOff x="2358029" y="836710"/>
                          <a:chExt cx="5226431" cy="590707"/>
                        </a:xfrm>
                      </p:grpSpPr>
                      <p:pic>
                        <p:nvPicPr>
                          <p:cNvPr id="156" name="Picture 155"/>
                          <p:cNvPicPr>
                            <a:picLocks noChangeAspect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tretch>
                            <a:fillRect/>
                          </a:stretch>
                        </p:blipFill>
                        <p:spPr>
                          <a:xfrm>
                            <a:off x="2358029" y="836710"/>
                            <a:ext cx="1051538" cy="590705"/>
                          </a:xfrm>
                          <a:prstGeom prst="rect">
                            <a:avLst/>
                          </a:prstGeom>
                        </p:spPr>
                      </p:pic>
                      <p:pic>
                        <p:nvPicPr>
                          <p:cNvPr id="157" name="Picture 156"/>
                          <p:cNvPicPr>
                            <a:picLocks noChangeAspect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tretch>
                            <a:fillRect/>
                          </a:stretch>
                        </p:blipFill>
                        <p:spPr>
                          <a:xfrm>
                            <a:off x="3381745" y="836712"/>
                            <a:ext cx="1051538" cy="590705"/>
                          </a:xfrm>
                          <a:prstGeom prst="rect">
                            <a:avLst/>
                          </a:prstGeom>
                        </p:spPr>
                      </p:pic>
                      <p:grpSp>
                        <p:nvGrpSpPr>
                          <p:cNvPr id="158" name="Group 157"/>
                          <p:cNvGrpSpPr/>
                          <p:nvPr/>
                        </p:nvGrpSpPr>
                        <p:grpSpPr>
                          <a:xfrm>
                            <a:off x="4433283" y="836711"/>
                            <a:ext cx="3151177" cy="590706"/>
                            <a:chOff x="2921115" y="836711"/>
                            <a:chExt cx="3151177" cy="590706"/>
                          </a:xfrm>
                        </p:grpSpPr>
                        <p:pic>
                          <p:nvPicPr>
                            <p:cNvPr id="159" name="Picture 158"/>
                            <p:cNvPicPr>
                              <a:picLocks noChangeAspect="1"/>
                            </p:cNvPicPr>
                            <p:nvPr/>
                          </p:nvPicPr>
                          <p:blipFill>
                            <a:blip r:embed="rId4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tretch>
                              <a:fillRect/>
                            </a:stretch>
                          </p:blipFill>
                          <p:spPr>
                            <a:xfrm>
                              <a:off x="2921115" y="836712"/>
                              <a:ext cx="1051538" cy="590705"/>
                            </a:xfrm>
                            <a:prstGeom prst="rect">
                              <a:avLst/>
                            </a:prstGeom>
                          </p:spPr>
                        </p:pic>
                        <p:grpSp>
                          <p:nvGrpSpPr>
                            <p:cNvPr id="160" name="Group 159"/>
                            <p:cNvGrpSpPr/>
                            <p:nvPr/>
                          </p:nvGrpSpPr>
                          <p:grpSpPr>
                            <a:xfrm>
                              <a:off x="3967750" y="836711"/>
                              <a:ext cx="2104542" cy="590706"/>
                              <a:chOff x="2880315" y="836711"/>
                              <a:chExt cx="2104542" cy="590706"/>
                            </a:xfrm>
                          </p:grpSpPr>
                          <p:pic>
                            <p:nvPicPr>
                              <p:cNvPr id="161" name="Picture 160"/>
                              <p:cNvPicPr>
                                <a:picLocks noChangeAspect="1"/>
                              </p:cNvPicPr>
                              <p:nvPr/>
                            </p:nvPicPr>
                            <p:blipFill>
                              <a:blip r:embed="rId4">
                                <a:extLst>
                                  <a:ext uri="{28A0092B-C50C-407E-A947-70E740481C1C}">
                                    <a14:useLocalDpi xmlns:a14="http://schemas.microsoft.com/office/drawing/2010/main" val="0"/>
                                  </a:ext>
                                </a:extLst>
                              </a:blip>
                              <a:stretch>
                                <a:fillRect/>
                              </a:stretch>
                            </p:blipFill>
                            <p:spPr>
                              <a:xfrm>
                                <a:off x="2880315" y="836711"/>
                                <a:ext cx="1051538" cy="590705"/>
                              </a:xfrm>
                              <a:prstGeom prst="rect">
                                <a:avLst/>
                              </a:prstGeom>
                            </p:spPr>
                          </p:pic>
                          <p:pic>
                            <p:nvPicPr>
                              <p:cNvPr id="162" name="Picture 161"/>
                              <p:cNvPicPr>
                                <a:picLocks noChangeAspect="1"/>
                              </p:cNvPicPr>
                              <p:nvPr/>
                            </p:nvPicPr>
                            <p:blipFill>
                              <a:blip r:embed="rId4">
                                <a:extLst>
                                  <a:ext uri="{28A0092B-C50C-407E-A947-70E740481C1C}">
                                    <a14:useLocalDpi xmlns:a14="http://schemas.microsoft.com/office/drawing/2010/main" val="0"/>
                                  </a:ext>
                                </a:extLst>
                              </a:blip>
                              <a:stretch>
                                <a:fillRect/>
                              </a:stretch>
                            </p:blipFill>
                            <p:spPr>
                              <a:xfrm>
                                <a:off x="3933319" y="836712"/>
                                <a:ext cx="1051538" cy="590705"/>
                              </a:xfrm>
                              <a:prstGeom prst="rect">
                                <a:avLst/>
                              </a:prstGeom>
                            </p:spPr>
                          </p:pic>
                        </p:grpSp>
                      </p:grpSp>
                    </p:grpSp>
                  </p:grpSp>
                </p:grpSp>
              </p:grpSp>
            </p:grpSp>
          </p:grpSp>
        </p:grpSp>
      </p:grpSp>
      <p:grpSp>
        <p:nvGrpSpPr>
          <p:cNvPr id="169" name="Group 168"/>
          <p:cNvGrpSpPr/>
          <p:nvPr/>
        </p:nvGrpSpPr>
        <p:grpSpPr>
          <a:xfrm>
            <a:off x="-628886" y="3501008"/>
            <a:ext cx="22986862" cy="590967"/>
            <a:chOff x="-5293096" y="836319"/>
            <a:chExt cx="22986862" cy="590967"/>
          </a:xfrm>
        </p:grpSpPr>
        <p:grpSp>
          <p:nvGrpSpPr>
            <p:cNvPr id="170" name="Group 169"/>
            <p:cNvGrpSpPr/>
            <p:nvPr/>
          </p:nvGrpSpPr>
          <p:grpSpPr>
            <a:xfrm>
              <a:off x="-5293096" y="836450"/>
              <a:ext cx="11513406" cy="590836"/>
              <a:chOff x="1195498" y="836581"/>
              <a:chExt cx="11513406" cy="590836"/>
            </a:xfrm>
          </p:grpSpPr>
          <p:pic>
            <p:nvPicPr>
              <p:cNvPr id="191" name="Picture 190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95498" y="836581"/>
                <a:ext cx="1051538" cy="590705"/>
              </a:xfrm>
              <a:prstGeom prst="rect">
                <a:avLst/>
              </a:prstGeom>
            </p:spPr>
          </p:pic>
          <p:grpSp>
            <p:nvGrpSpPr>
              <p:cNvPr id="192" name="Group 191"/>
              <p:cNvGrpSpPr/>
              <p:nvPr/>
            </p:nvGrpSpPr>
            <p:grpSpPr>
              <a:xfrm>
                <a:off x="2246796" y="836708"/>
                <a:ext cx="10462108" cy="590709"/>
                <a:chOff x="2246796" y="836708"/>
                <a:chExt cx="10462108" cy="590709"/>
              </a:xfrm>
            </p:grpSpPr>
            <p:pic>
              <p:nvPicPr>
                <p:cNvPr id="193" name="Picture 192"/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246796" y="836712"/>
                  <a:ext cx="1051538" cy="590705"/>
                </a:xfrm>
                <a:prstGeom prst="rect">
                  <a:avLst/>
                </a:prstGeom>
              </p:spPr>
            </p:pic>
            <p:grpSp>
              <p:nvGrpSpPr>
                <p:cNvPr id="194" name="Group 193"/>
                <p:cNvGrpSpPr/>
                <p:nvPr/>
              </p:nvGrpSpPr>
              <p:grpSpPr>
                <a:xfrm>
                  <a:off x="3298334" y="836708"/>
                  <a:ext cx="9410570" cy="590709"/>
                  <a:chOff x="2506246" y="836708"/>
                  <a:chExt cx="9410570" cy="590709"/>
                </a:xfrm>
              </p:grpSpPr>
              <p:pic>
                <p:nvPicPr>
                  <p:cNvPr id="195" name="Picture 194"/>
                  <p:cNvPicPr>
                    <a:picLocks noChangeAspect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2506246" y="836708"/>
                    <a:ext cx="1051538" cy="590705"/>
                  </a:xfrm>
                  <a:prstGeom prst="rect">
                    <a:avLst/>
                  </a:prstGeom>
                </p:spPr>
              </p:pic>
              <p:grpSp>
                <p:nvGrpSpPr>
                  <p:cNvPr id="196" name="Group 195"/>
                  <p:cNvGrpSpPr/>
                  <p:nvPr/>
                </p:nvGrpSpPr>
                <p:grpSpPr>
                  <a:xfrm>
                    <a:off x="3557784" y="836709"/>
                    <a:ext cx="8359032" cy="590708"/>
                    <a:chOff x="1973608" y="836709"/>
                    <a:chExt cx="8359032" cy="590708"/>
                  </a:xfrm>
                </p:grpSpPr>
                <p:pic>
                  <p:nvPicPr>
                    <p:cNvPr id="197" name="Picture 196"/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973608" y="836709"/>
                      <a:ext cx="1051538" cy="590705"/>
                    </a:xfrm>
                    <a:prstGeom prst="rect">
                      <a:avLst/>
                    </a:prstGeom>
                  </p:spPr>
                </p:pic>
                <p:grpSp>
                  <p:nvGrpSpPr>
                    <p:cNvPr id="198" name="Group 197"/>
                    <p:cNvGrpSpPr/>
                    <p:nvPr/>
                  </p:nvGrpSpPr>
                  <p:grpSpPr>
                    <a:xfrm>
                      <a:off x="3019762" y="836710"/>
                      <a:ext cx="7312878" cy="590707"/>
                      <a:chOff x="3019762" y="836710"/>
                      <a:chExt cx="7312878" cy="590707"/>
                    </a:xfrm>
                  </p:grpSpPr>
                  <p:pic>
                    <p:nvPicPr>
                      <p:cNvPr id="199" name="Picture 198"/>
                      <p:cNvPicPr>
                        <a:picLocks noChangeAspect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3019762" y="836712"/>
                        <a:ext cx="1051538" cy="590705"/>
                      </a:xfrm>
                      <a:prstGeom prst="rect">
                        <a:avLst/>
                      </a:prstGeom>
                    </p:spPr>
                  </p:pic>
                  <p:grpSp>
                    <p:nvGrpSpPr>
                      <p:cNvPr id="200" name="Group 199"/>
                      <p:cNvGrpSpPr/>
                      <p:nvPr/>
                    </p:nvGrpSpPr>
                    <p:grpSpPr>
                      <a:xfrm>
                        <a:off x="4063061" y="836710"/>
                        <a:ext cx="6269579" cy="590707"/>
                        <a:chOff x="2034961" y="836710"/>
                        <a:chExt cx="6269579" cy="590707"/>
                      </a:xfrm>
                    </p:grpSpPr>
                    <p:pic>
                      <p:nvPicPr>
                        <p:cNvPr id="201" name="Picture 200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2034961" y="836712"/>
                          <a:ext cx="1051538" cy="590705"/>
                        </a:xfrm>
                        <a:prstGeom prst="rect">
                          <a:avLst/>
                        </a:prstGeom>
                      </p:spPr>
                    </p:pic>
                    <p:grpSp>
                      <p:nvGrpSpPr>
                        <p:cNvPr id="202" name="Group 201"/>
                        <p:cNvGrpSpPr/>
                        <p:nvPr/>
                      </p:nvGrpSpPr>
                      <p:grpSpPr>
                        <a:xfrm>
                          <a:off x="3078109" y="836710"/>
                          <a:ext cx="5226431" cy="590707"/>
                          <a:chOff x="2358029" y="836710"/>
                          <a:chExt cx="5226431" cy="590707"/>
                        </a:xfrm>
                      </p:grpSpPr>
                      <p:pic>
                        <p:nvPicPr>
                          <p:cNvPr id="203" name="Picture 202"/>
                          <p:cNvPicPr>
                            <a:picLocks noChangeAspect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tretch>
                            <a:fillRect/>
                          </a:stretch>
                        </p:blipFill>
                        <p:spPr>
                          <a:xfrm>
                            <a:off x="2358029" y="836710"/>
                            <a:ext cx="1051538" cy="590705"/>
                          </a:xfrm>
                          <a:prstGeom prst="rect">
                            <a:avLst/>
                          </a:prstGeom>
                        </p:spPr>
                      </p:pic>
                      <p:pic>
                        <p:nvPicPr>
                          <p:cNvPr id="204" name="Picture 203"/>
                          <p:cNvPicPr>
                            <a:picLocks noChangeAspect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tretch>
                            <a:fillRect/>
                          </a:stretch>
                        </p:blipFill>
                        <p:spPr>
                          <a:xfrm>
                            <a:off x="3391270" y="836712"/>
                            <a:ext cx="1051538" cy="590705"/>
                          </a:xfrm>
                          <a:prstGeom prst="rect">
                            <a:avLst/>
                          </a:prstGeom>
                        </p:spPr>
                      </p:pic>
                      <p:grpSp>
                        <p:nvGrpSpPr>
                          <p:cNvPr id="205" name="Group 204"/>
                          <p:cNvGrpSpPr/>
                          <p:nvPr/>
                        </p:nvGrpSpPr>
                        <p:grpSpPr>
                          <a:xfrm>
                            <a:off x="4442808" y="836711"/>
                            <a:ext cx="3141652" cy="590706"/>
                            <a:chOff x="2930640" y="836711"/>
                            <a:chExt cx="3141652" cy="590706"/>
                          </a:xfrm>
                        </p:grpSpPr>
                        <p:pic>
                          <p:nvPicPr>
                            <p:cNvPr id="206" name="Picture 205"/>
                            <p:cNvPicPr>
                              <a:picLocks noChangeAspect="1"/>
                            </p:cNvPicPr>
                            <p:nvPr/>
                          </p:nvPicPr>
                          <p:blipFill>
                            <a:blip r:embed="rId4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tretch>
                              <a:fillRect/>
                            </a:stretch>
                          </p:blipFill>
                          <p:spPr>
                            <a:xfrm>
                              <a:off x="2930640" y="836712"/>
                              <a:ext cx="1051538" cy="590705"/>
                            </a:xfrm>
                            <a:prstGeom prst="rect">
                              <a:avLst/>
                            </a:prstGeom>
                          </p:spPr>
                        </p:pic>
                        <p:grpSp>
                          <p:nvGrpSpPr>
                            <p:cNvPr id="207" name="Group 206"/>
                            <p:cNvGrpSpPr/>
                            <p:nvPr/>
                          </p:nvGrpSpPr>
                          <p:grpSpPr>
                            <a:xfrm>
                              <a:off x="3974910" y="836711"/>
                              <a:ext cx="2097382" cy="590706"/>
                              <a:chOff x="2887475" y="836711"/>
                              <a:chExt cx="2097382" cy="590706"/>
                            </a:xfrm>
                          </p:grpSpPr>
                          <p:pic>
                            <p:nvPicPr>
                              <p:cNvPr id="208" name="Picture 207"/>
                              <p:cNvPicPr>
                                <a:picLocks noChangeAspect="1"/>
                              </p:cNvPicPr>
                              <p:nvPr/>
                            </p:nvPicPr>
                            <p:blipFill>
                              <a:blip r:embed="rId4">
                                <a:extLst>
                                  <a:ext uri="{28A0092B-C50C-407E-A947-70E740481C1C}">
                                    <a14:useLocalDpi xmlns:a14="http://schemas.microsoft.com/office/drawing/2010/main" val="0"/>
                                  </a:ext>
                                </a:extLst>
                              </a:blip>
                              <a:stretch>
                                <a:fillRect/>
                              </a:stretch>
                            </p:blipFill>
                            <p:spPr>
                              <a:xfrm>
                                <a:off x="2887475" y="836711"/>
                                <a:ext cx="1051538" cy="590705"/>
                              </a:xfrm>
                              <a:prstGeom prst="rect">
                                <a:avLst/>
                              </a:prstGeom>
                            </p:spPr>
                          </p:pic>
                          <p:pic>
                            <p:nvPicPr>
                              <p:cNvPr id="209" name="Picture 208"/>
                              <p:cNvPicPr>
                                <a:picLocks noChangeAspect="1"/>
                              </p:cNvPicPr>
                              <p:nvPr/>
                            </p:nvPicPr>
                            <p:blipFill>
                              <a:blip r:embed="rId4">
                                <a:extLst>
                                  <a:ext uri="{28A0092B-C50C-407E-A947-70E740481C1C}">
                                    <a14:useLocalDpi xmlns:a14="http://schemas.microsoft.com/office/drawing/2010/main" val="0"/>
                                  </a:ext>
                                </a:extLst>
                              </a:blip>
                              <a:stretch>
                                <a:fillRect/>
                              </a:stretch>
                            </p:blipFill>
                            <p:spPr>
                              <a:xfrm>
                                <a:off x="3933319" y="836712"/>
                                <a:ext cx="1051538" cy="590705"/>
                              </a:xfrm>
                              <a:prstGeom prst="rect">
                                <a:avLst/>
                              </a:prstGeom>
                            </p:spPr>
                          </p:pic>
                        </p:grpSp>
                      </p:grpSp>
                    </p:grpSp>
                  </p:grpSp>
                </p:grpSp>
              </p:grpSp>
            </p:grpSp>
          </p:grpSp>
        </p:grpSp>
        <p:grpSp>
          <p:nvGrpSpPr>
            <p:cNvPr id="171" name="Group 170"/>
            <p:cNvGrpSpPr/>
            <p:nvPr/>
          </p:nvGrpSpPr>
          <p:grpSpPr>
            <a:xfrm>
              <a:off x="6180360" y="836319"/>
              <a:ext cx="11513406" cy="590836"/>
              <a:chOff x="1195498" y="836581"/>
              <a:chExt cx="11513406" cy="590836"/>
            </a:xfrm>
          </p:grpSpPr>
          <p:pic>
            <p:nvPicPr>
              <p:cNvPr id="172" name="Picture 171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95498" y="836581"/>
                <a:ext cx="1051538" cy="590705"/>
              </a:xfrm>
              <a:prstGeom prst="rect">
                <a:avLst/>
              </a:prstGeom>
            </p:spPr>
          </p:pic>
          <p:grpSp>
            <p:nvGrpSpPr>
              <p:cNvPr id="173" name="Group 172"/>
              <p:cNvGrpSpPr/>
              <p:nvPr/>
            </p:nvGrpSpPr>
            <p:grpSpPr>
              <a:xfrm>
                <a:off x="2246796" y="836708"/>
                <a:ext cx="10462108" cy="590709"/>
                <a:chOff x="2246796" y="836708"/>
                <a:chExt cx="10462108" cy="590709"/>
              </a:xfrm>
            </p:grpSpPr>
            <p:pic>
              <p:nvPicPr>
                <p:cNvPr id="174" name="Picture 173"/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246796" y="836712"/>
                  <a:ext cx="1051538" cy="590705"/>
                </a:xfrm>
                <a:prstGeom prst="rect">
                  <a:avLst/>
                </a:prstGeom>
              </p:spPr>
            </p:pic>
            <p:grpSp>
              <p:nvGrpSpPr>
                <p:cNvPr id="175" name="Group 174"/>
                <p:cNvGrpSpPr/>
                <p:nvPr/>
              </p:nvGrpSpPr>
              <p:grpSpPr>
                <a:xfrm>
                  <a:off x="3298334" y="836708"/>
                  <a:ext cx="9410570" cy="590709"/>
                  <a:chOff x="2506246" y="836708"/>
                  <a:chExt cx="9410570" cy="590709"/>
                </a:xfrm>
              </p:grpSpPr>
              <p:pic>
                <p:nvPicPr>
                  <p:cNvPr id="176" name="Picture 175"/>
                  <p:cNvPicPr>
                    <a:picLocks noChangeAspect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2506246" y="836708"/>
                    <a:ext cx="1051538" cy="590705"/>
                  </a:xfrm>
                  <a:prstGeom prst="rect">
                    <a:avLst/>
                  </a:prstGeom>
                </p:spPr>
              </p:pic>
              <p:grpSp>
                <p:nvGrpSpPr>
                  <p:cNvPr id="177" name="Group 176"/>
                  <p:cNvGrpSpPr/>
                  <p:nvPr/>
                </p:nvGrpSpPr>
                <p:grpSpPr>
                  <a:xfrm>
                    <a:off x="3557784" y="836709"/>
                    <a:ext cx="8359032" cy="590708"/>
                    <a:chOff x="1973608" y="836709"/>
                    <a:chExt cx="8359032" cy="590708"/>
                  </a:xfrm>
                </p:grpSpPr>
                <p:pic>
                  <p:nvPicPr>
                    <p:cNvPr id="178" name="Picture 177"/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973608" y="836709"/>
                      <a:ext cx="1051538" cy="590705"/>
                    </a:xfrm>
                    <a:prstGeom prst="rect">
                      <a:avLst/>
                    </a:prstGeom>
                  </p:spPr>
                </p:pic>
                <p:grpSp>
                  <p:nvGrpSpPr>
                    <p:cNvPr id="179" name="Group 178"/>
                    <p:cNvGrpSpPr/>
                    <p:nvPr/>
                  </p:nvGrpSpPr>
                  <p:grpSpPr>
                    <a:xfrm>
                      <a:off x="3019762" y="836710"/>
                      <a:ext cx="7312878" cy="590707"/>
                      <a:chOff x="3019762" y="836710"/>
                      <a:chExt cx="7312878" cy="590707"/>
                    </a:xfrm>
                  </p:grpSpPr>
                  <p:pic>
                    <p:nvPicPr>
                      <p:cNvPr id="180" name="Picture 179"/>
                      <p:cNvPicPr>
                        <a:picLocks noChangeAspect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3019762" y="836712"/>
                        <a:ext cx="1051538" cy="590705"/>
                      </a:xfrm>
                      <a:prstGeom prst="rect">
                        <a:avLst/>
                      </a:prstGeom>
                    </p:spPr>
                  </p:pic>
                  <p:grpSp>
                    <p:nvGrpSpPr>
                      <p:cNvPr id="181" name="Group 180"/>
                      <p:cNvGrpSpPr/>
                      <p:nvPr/>
                    </p:nvGrpSpPr>
                    <p:grpSpPr>
                      <a:xfrm>
                        <a:off x="4063061" y="836710"/>
                        <a:ext cx="6269579" cy="590707"/>
                        <a:chOff x="2034961" y="836710"/>
                        <a:chExt cx="6269579" cy="590707"/>
                      </a:xfrm>
                    </p:grpSpPr>
                    <p:pic>
                      <p:nvPicPr>
                        <p:cNvPr id="182" name="Picture 181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2034961" y="836712"/>
                          <a:ext cx="1051538" cy="590705"/>
                        </a:xfrm>
                        <a:prstGeom prst="rect">
                          <a:avLst/>
                        </a:prstGeom>
                      </p:spPr>
                    </p:pic>
                    <p:grpSp>
                      <p:nvGrpSpPr>
                        <p:cNvPr id="183" name="Group 182"/>
                        <p:cNvGrpSpPr/>
                        <p:nvPr/>
                      </p:nvGrpSpPr>
                      <p:grpSpPr>
                        <a:xfrm>
                          <a:off x="3078109" y="836710"/>
                          <a:ext cx="5226431" cy="590707"/>
                          <a:chOff x="2358029" y="836710"/>
                          <a:chExt cx="5226431" cy="590707"/>
                        </a:xfrm>
                      </p:grpSpPr>
                      <p:pic>
                        <p:nvPicPr>
                          <p:cNvPr id="184" name="Picture 183"/>
                          <p:cNvPicPr>
                            <a:picLocks noChangeAspect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tretch>
                            <a:fillRect/>
                          </a:stretch>
                        </p:blipFill>
                        <p:spPr>
                          <a:xfrm>
                            <a:off x="2358029" y="836710"/>
                            <a:ext cx="1051538" cy="590705"/>
                          </a:xfrm>
                          <a:prstGeom prst="rect">
                            <a:avLst/>
                          </a:prstGeom>
                        </p:spPr>
                      </p:pic>
                      <p:pic>
                        <p:nvPicPr>
                          <p:cNvPr id="185" name="Picture 184"/>
                          <p:cNvPicPr>
                            <a:picLocks noChangeAspect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tretch>
                            <a:fillRect/>
                          </a:stretch>
                        </p:blipFill>
                        <p:spPr>
                          <a:xfrm>
                            <a:off x="3381745" y="836712"/>
                            <a:ext cx="1051538" cy="590705"/>
                          </a:xfrm>
                          <a:prstGeom prst="rect">
                            <a:avLst/>
                          </a:prstGeom>
                        </p:spPr>
                      </p:pic>
                      <p:grpSp>
                        <p:nvGrpSpPr>
                          <p:cNvPr id="186" name="Group 185"/>
                          <p:cNvGrpSpPr/>
                          <p:nvPr/>
                        </p:nvGrpSpPr>
                        <p:grpSpPr>
                          <a:xfrm>
                            <a:off x="4433283" y="836711"/>
                            <a:ext cx="3151177" cy="590706"/>
                            <a:chOff x="2921115" y="836711"/>
                            <a:chExt cx="3151177" cy="590706"/>
                          </a:xfrm>
                        </p:grpSpPr>
                        <p:pic>
                          <p:nvPicPr>
                            <p:cNvPr id="187" name="Picture 186"/>
                            <p:cNvPicPr>
                              <a:picLocks noChangeAspect="1"/>
                            </p:cNvPicPr>
                            <p:nvPr/>
                          </p:nvPicPr>
                          <p:blipFill>
                            <a:blip r:embed="rId4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tretch>
                              <a:fillRect/>
                            </a:stretch>
                          </p:blipFill>
                          <p:spPr>
                            <a:xfrm>
                              <a:off x="2921115" y="836712"/>
                              <a:ext cx="1051538" cy="590705"/>
                            </a:xfrm>
                            <a:prstGeom prst="rect">
                              <a:avLst/>
                            </a:prstGeom>
                          </p:spPr>
                        </p:pic>
                        <p:grpSp>
                          <p:nvGrpSpPr>
                            <p:cNvPr id="188" name="Group 187"/>
                            <p:cNvGrpSpPr/>
                            <p:nvPr/>
                          </p:nvGrpSpPr>
                          <p:grpSpPr>
                            <a:xfrm>
                              <a:off x="3974910" y="836711"/>
                              <a:ext cx="2097382" cy="590706"/>
                              <a:chOff x="2887475" y="836711"/>
                              <a:chExt cx="2097382" cy="590706"/>
                            </a:xfrm>
                          </p:grpSpPr>
                          <p:pic>
                            <p:nvPicPr>
                              <p:cNvPr id="189" name="Picture 188"/>
                              <p:cNvPicPr>
                                <a:picLocks noChangeAspect="1"/>
                              </p:cNvPicPr>
                              <p:nvPr/>
                            </p:nvPicPr>
                            <p:blipFill>
                              <a:blip r:embed="rId4">
                                <a:extLst>
                                  <a:ext uri="{28A0092B-C50C-407E-A947-70E740481C1C}">
                                    <a14:useLocalDpi xmlns:a14="http://schemas.microsoft.com/office/drawing/2010/main" val="0"/>
                                  </a:ext>
                                </a:extLst>
                              </a:blip>
                              <a:stretch>
                                <a:fillRect/>
                              </a:stretch>
                            </p:blipFill>
                            <p:spPr>
                              <a:xfrm>
                                <a:off x="2887475" y="836711"/>
                                <a:ext cx="1051538" cy="590705"/>
                              </a:xfrm>
                              <a:prstGeom prst="rect">
                                <a:avLst/>
                              </a:prstGeom>
                            </p:spPr>
                          </p:pic>
                          <p:pic>
                            <p:nvPicPr>
                              <p:cNvPr id="190" name="Picture 189"/>
                              <p:cNvPicPr>
                                <a:picLocks noChangeAspect="1"/>
                              </p:cNvPicPr>
                              <p:nvPr/>
                            </p:nvPicPr>
                            <p:blipFill>
                              <a:blip r:embed="rId4">
                                <a:extLst>
                                  <a:ext uri="{28A0092B-C50C-407E-A947-70E740481C1C}">
                                    <a14:useLocalDpi xmlns:a14="http://schemas.microsoft.com/office/drawing/2010/main" val="0"/>
                                  </a:ext>
                                </a:extLst>
                              </a:blip>
                              <a:stretch>
                                <a:fillRect/>
                              </a:stretch>
                            </p:blipFill>
                            <p:spPr>
                              <a:xfrm>
                                <a:off x="3933319" y="836712"/>
                                <a:ext cx="1051538" cy="590705"/>
                              </a:xfrm>
                              <a:prstGeom prst="rect">
                                <a:avLst/>
                              </a:prstGeom>
                            </p:spPr>
                          </p:pic>
                        </p:grpSp>
                      </p:grpSp>
                    </p:grpSp>
                  </p:grpSp>
                </p:grpSp>
              </p:grpSp>
            </p:grpSp>
          </p:grpSp>
        </p:grpSp>
      </p:grpSp>
      <p:grpSp>
        <p:nvGrpSpPr>
          <p:cNvPr id="251" name="Group 250"/>
          <p:cNvGrpSpPr/>
          <p:nvPr/>
        </p:nvGrpSpPr>
        <p:grpSpPr>
          <a:xfrm>
            <a:off x="-108520" y="1988840"/>
            <a:ext cx="12824100" cy="295352"/>
            <a:chOff x="-5293096" y="836319"/>
            <a:chExt cx="22986862" cy="590967"/>
          </a:xfrm>
        </p:grpSpPr>
        <p:grpSp>
          <p:nvGrpSpPr>
            <p:cNvPr id="252" name="Group 251"/>
            <p:cNvGrpSpPr/>
            <p:nvPr/>
          </p:nvGrpSpPr>
          <p:grpSpPr>
            <a:xfrm>
              <a:off x="-5293096" y="836450"/>
              <a:ext cx="11513406" cy="590836"/>
              <a:chOff x="1195498" y="836581"/>
              <a:chExt cx="11513406" cy="590836"/>
            </a:xfrm>
          </p:grpSpPr>
          <p:pic>
            <p:nvPicPr>
              <p:cNvPr id="273" name="Picture 272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95498" y="836581"/>
                <a:ext cx="1051538" cy="590705"/>
              </a:xfrm>
              <a:prstGeom prst="rect">
                <a:avLst/>
              </a:prstGeom>
            </p:spPr>
          </p:pic>
          <p:grpSp>
            <p:nvGrpSpPr>
              <p:cNvPr id="274" name="Group 273"/>
              <p:cNvGrpSpPr/>
              <p:nvPr/>
            </p:nvGrpSpPr>
            <p:grpSpPr>
              <a:xfrm>
                <a:off x="2246796" y="836708"/>
                <a:ext cx="10462108" cy="590709"/>
                <a:chOff x="2246796" y="836708"/>
                <a:chExt cx="10462108" cy="590709"/>
              </a:xfrm>
            </p:grpSpPr>
            <p:pic>
              <p:nvPicPr>
                <p:cNvPr id="275" name="Picture 274"/>
                <p:cNvPicPr>
                  <a:picLocks noChangeAspect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246796" y="836712"/>
                  <a:ext cx="1051538" cy="590705"/>
                </a:xfrm>
                <a:prstGeom prst="rect">
                  <a:avLst/>
                </a:prstGeom>
              </p:spPr>
            </p:pic>
            <p:grpSp>
              <p:nvGrpSpPr>
                <p:cNvPr id="276" name="Group 275"/>
                <p:cNvGrpSpPr/>
                <p:nvPr/>
              </p:nvGrpSpPr>
              <p:grpSpPr>
                <a:xfrm>
                  <a:off x="3298334" y="836708"/>
                  <a:ext cx="9410570" cy="590709"/>
                  <a:chOff x="2506246" y="836708"/>
                  <a:chExt cx="9410570" cy="590709"/>
                </a:xfrm>
              </p:grpSpPr>
              <p:pic>
                <p:nvPicPr>
                  <p:cNvPr id="277" name="Picture 276"/>
                  <p:cNvPicPr>
                    <a:picLocks noChangeAspect="1"/>
                  </p:cNvPicPr>
                  <p:nvPr/>
                </p:nvPicPr>
                <p:blipFill>
                  <a:blip r:embed="rId5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2506246" y="836708"/>
                    <a:ext cx="1051538" cy="590705"/>
                  </a:xfrm>
                  <a:prstGeom prst="rect">
                    <a:avLst/>
                  </a:prstGeom>
                </p:spPr>
              </p:pic>
              <p:grpSp>
                <p:nvGrpSpPr>
                  <p:cNvPr id="278" name="Group 277"/>
                  <p:cNvGrpSpPr/>
                  <p:nvPr/>
                </p:nvGrpSpPr>
                <p:grpSpPr>
                  <a:xfrm>
                    <a:off x="3557784" y="836709"/>
                    <a:ext cx="8359032" cy="590708"/>
                    <a:chOff x="1973608" y="836709"/>
                    <a:chExt cx="8359032" cy="590708"/>
                  </a:xfrm>
                </p:grpSpPr>
                <p:pic>
                  <p:nvPicPr>
                    <p:cNvPr id="279" name="Picture 278"/>
                    <p:cNvPicPr>
                      <a:picLocks noChangeAspect="1"/>
                    </p:cNvPicPr>
                    <p:nvPr/>
                  </p:nvPicPr>
                  <p:blipFill>
                    <a:blip r:embed="rId5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973608" y="836709"/>
                      <a:ext cx="1051538" cy="590705"/>
                    </a:xfrm>
                    <a:prstGeom prst="rect">
                      <a:avLst/>
                    </a:prstGeom>
                  </p:spPr>
                </p:pic>
                <p:grpSp>
                  <p:nvGrpSpPr>
                    <p:cNvPr id="280" name="Group 279"/>
                    <p:cNvGrpSpPr/>
                    <p:nvPr/>
                  </p:nvGrpSpPr>
                  <p:grpSpPr>
                    <a:xfrm>
                      <a:off x="3019762" y="836710"/>
                      <a:ext cx="7312878" cy="590707"/>
                      <a:chOff x="3019762" y="836710"/>
                      <a:chExt cx="7312878" cy="590707"/>
                    </a:xfrm>
                  </p:grpSpPr>
                  <p:pic>
                    <p:nvPicPr>
                      <p:cNvPr id="281" name="Picture 280"/>
                      <p:cNvPicPr>
                        <a:picLocks noChangeAspect="1"/>
                      </p:cNvPicPr>
                      <p:nvPr/>
                    </p:nvPicPr>
                    <p:blipFill>
                      <a:blip r:embed="rId5" cstate="print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3019762" y="836712"/>
                        <a:ext cx="1051538" cy="590705"/>
                      </a:xfrm>
                      <a:prstGeom prst="rect">
                        <a:avLst/>
                      </a:prstGeom>
                    </p:spPr>
                  </p:pic>
                  <p:grpSp>
                    <p:nvGrpSpPr>
                      <p:cNvPr id="282" name="Group 281"/>
                      <p:cNvGrpSpPr/>
                      <p:nvPr/>
                    </p:nvGrpSpPr>
                    <p:grpSpPr>
                      <a:xfrm>
                        <a:off x="4063061" y="836710"/>
                        <a:ext cx="6269579" cy="590707"/>
                        <a:chOff x="2034961" y="836710"/>
                        <a:chExt cx="6269579" cy="590707"/>
                      </a:xfrm>
                    </p:grpSpPr>
                    <p:pic>
                      <p:nvPicPr>
                        <p:cNvPr id="283" name="Picture 282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5" cstate="print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2034961" y="836712"/>
                          <a:ext cx="1051538" cy="590705"/>
                        </a:xfrm>
                        <a:prstGeom prst="rect">
                          <a:avLst/>
                        </a:prstGeom>
                      </p:spPr>
                    </p:pic>
                    <p:grpSp>
                      <p:nvGrpSpPr>
                        <p:cNvPr id="284" name="Group 283"/>
                        <p:cNvGrpSpPr/>
                        <p:nvPr/>
                      </p:nvGrpSpPr>
                      <p:grpSpPr>
                        <a:xfrm>
                          <a:off x="3078109" y="836710"/>
                          <a:ext cx="5226431" cy="590707"/>
                          <a:chOff x="2358029" y="836710"/>
                          <a:chExt cx="5226431" cy="590707"/>
                        </a:xfrm>
                      </p:grpSpPr>
                      <p:pic>
                        <p:nvPicPr>
                          <p:cNvPr id="285" name="Picture 284"/>
                          <p:cNvPicPr>
                            <a:picLocks noChangeAspect="1"/>
                          </p:cNvPicPr>
                          <p:nvPr/>
                        </p:nvPicPr>
                        <p:blipFill>
                          <a:blip r:embed="rId5" cstate="print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tretch>
                            <a:fillRect/>
                          </a:stretch>
                        </p:blipFill>
                        <p:spPr>
                          <a:xfrm>
                            <a:off x="2358029" y="836710"/>
                            <a:ext cx="1051538" cy="590705"/>
                          </a:xfrm>
                          <a:prstGeom prst="rect">
                            <a:avLst/>
                          </a:prstGeom>
                        </p:spPr>
                      </p:pic>
                      <p:pic>
                        <p:nvPicPr>
                          <p:cNvPr id="286" name="Picture 285"/>
                          <p:cNvPicPr>
                            <a:picLocks noChangeAspect="1"/>
                          </p:cNvPicPr>
                          <p:nvPr/>
                        </p:nvPicPr>
                        <p:blipFill>
                          <a:blip r:embed="rId5" cstate="print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tretch>
                            <a:fillRect/>
                          </a:stretch>
                        </p:blipFill>
                        <p:spPr>
                          <a:xfrm>
                            <a:off x="3391270" y="836712"/>
                            <a:ext cx="1051538" cy="590705"/>
                          </a:xfrm>
                          <a:prstGeom prst="rect">
                            <a:avLst/>
                          </a:prstGeom>
                        </p:spPr>
                      </p:pic>
                      <p:grpSp>
                        <p:nvGrpSpPr>
                          <p:cNvPr id="287" name="Group 286"/>
                          <p:cNvGrpSpPr/>
                          <p:nvPr/>
                        </p:nvGrpSpPr>
                        <p:grpSpPr>
                          <a:xfrm>
                            <a:off x="4442808" y="836711"/>
                            <a:ext cx="3141652" cy="590706"/>
                            <a:chOff x="2930640" y="836711"/>
                            <a:chExt cx="3141652" cy="590706"/>
                          </a:xfrm>
                        </p:grpSpPr>
                        <p:pic>
                          <p:nvPicPr>
                            <p:cNvPr id="288" name="Picture 287"/>
                            <p:cNvPicPr>
                              <a:picLocks noChangeAspect="1"/>
                            </p:cNvPicPr>
                            <p:nvPr/>
                          </p:nvPicPr>
                          <p:blipFill>
                            <a:blip r:embed="rId5" cstate="print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tretch>
                              <a:fillRect/>
                            </a:stretch>
                          </p:blipFill>
                          <p:spPr>
                            <a:xfrm>
                              <a:off x="2930640" y="836712"/>
                              <a:ext cx="1051538" cy="590705"/>
                            </a:xfrm>
                            <a:prstGeom prst="rect">
                              <a:avLst/>
                            </a:prstGeom>
                          </p:spPr>
                        </p:pic>
                        <p:grpSp>
                          <p:nvGrpSpPr>
                            <p:cNvPr id="289" name="Group 288"/>
                            <p:cNvGrpSpPr/>
                            <p:nvPr/>
                          </p:nvGrpSpPr>
                          <p:grpSpPr>
                            <a:xfrm>
                              <a:off x="3974910" y="836711"/>
                              <a:ext cx="2097382" cy="590706"/>
                              <a:chOff x="2887475" y="836711"/>
                              <a:chExt cx="2097382" cy="590706"/>
                            </a:xfrm>
                          </p:grpSpPr>
                          <p:pic>
                            <p:nvPicPr>
                              <p:cNvPr id="290" name="Picture 289"/>
                              <p:cNvPicPr>
                                <a:picLocks noChangeAspect="1"/>
                              </p:cNvPicPr>
                              <p:nvPr/>
                            </p:nvPicPr>
                            <p:blipFill>
                              <a:blip r:embed="rId5" cstate="print">
                                <a:extLst>
                                  <a:ext uri="{28A0092B-C50C-407E-A947-70E740481C1C}">
                                    <a14:useLocalDpi xmlns:a14="http://schemas.microsoft.com/office/drawing/2010/main" val="0"/>
                                  </a:ext>
                                </a:extLst>
                              </a:blip>
                              <a:stretch>
                                <a:fillRect/>
                              </a:stretch>
                            </p:blipFill>
                            <p:spPr>
                              <a:xfrm>
                                <a:off x="2887475" y="836711"/>
                                <a:ext cx="1051538" cy="590705"/>
                              </a:xfrm>
                              <a:prstGeom prst="rect">
                                <a:avLst/>
                              </a:prstGeom>
                            </p:spPr>
                          </p:pic>
                          <p:pic>
                            <p:nvPicPr>
                              <p:cNvPr id="291" name="Picture 290"/>
                              <p:cNvPicPr>
                                <a:picLocks noChangeAspect="1"/>
                              </p:cNvPicPr>
                              <p:nvPr/>
                            </p:nvPicPr>
                            <p:blipFill>
                              <a:blip r:embed="rId5" cstate="print">
                                <a:extLst>
                                  <a:ext uri="{28A0092B-C50C-407E-A947-70E740481C1C}">
                                    <a14:useLocalDpi xmlns:a14="http://schemas.microsoft.com/office/drawing/2010/main" val="0"/>
                                  </a:ext>
                                </a:extLst>
                              </a:blip>
                              <a:stretch>
                                <a:fillRect/>
                              </a:stretch>
                            </p:blipFill>
                            <p:spPr>
                              <a:xfrm>
                                <a:off x="3933319" y="836712"/>
                                <a:ext cx="1051538" cy="590705"/>
                              </a:xfrm>
                              <a:prstGeom prst="rect">
                                <a:avLst/>
                              </a:prstGeom>
                            </p:spPr>
                          </p:pic>
                        </p:grpSp>
                      </p:grpSp>
                    </p:grpSp>
                  </p:grpSp>
                </p:grpSp>
              </p:grpSp>
            </p:grpSp>
          </p:grpSp>
        </p:grpSp>
        <p:grpSp>
          <p:nvGrpSpPr>
            <p:cNvPr id="253" name="Group 252"/>
            <p:cNvGrpSpPr/>
            <p:nvPr/>
          </p:nvGrpSpPr>
          <p:grpSpPr>
            <a:xfrm>
              <a:off x="6180360" y="836319"/>
              <a:ext cx="11513406" cy="590836"/>
              <a:chOff x="1195498" y="836581"/>
              <a:chExt cx="11513406" cy="590836"/>
            </a:xfrm>
          </p:grpSpPr>
          <p:pic>
            <p:nvPicPr>
              <p:cNvPr id="254" name="Picture 253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95498" y="836581"/>
                <a:ext cx="1051538" cy="590705"/>
              </a:xfrm>
              <a:prstGeom prst="rect">
                <a:avLst/>
              </a:prstGeom>
            </p:spPr>
          </p:pic>
          <p:grpSp>
            <p:nvGrpSpPr>
              <p:cNvPr id="255" name="Group 254"/>
              <p:cNvGrpSpPr/>
              <p:nvPr/>
            </p:nvGrpSpPr>
            <p:grpSpPr>
              <a:xfrm>
                <a:off x="2246796" y="836708"/>
                <a:ext cx="10462108" cy="590709"/>
                <a:chOff x="2246796" y="836708"/>
                <a:chExt cx="10462108" cy="590709"/>
              </a:xfrm>
            </p:grpSpPr>
            <p:pic>
              <p:nvPicPr>
                <p:cNvPr id="256" name="Picture 255"/>
                <p:cNvPicPr>
                  <a:picLocks noChangeAspect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246796" y="836712"/>
                  <a:ext cx="1051538" cy="590705"/>
                </a:xfrm>
                <a:prstGeom prst="rect">
                  <a:avLst/>
                </a:prstGeom>
              </p:spPr>
            </p:pic>
            <p:grpSp>
              <p:nvGrpSpPr>
                <p:cNvPr id="257" name="Group 256"/>
                <p:cNvGrpSpPr/>
                <p:nvPr/>
              </p:nvGrpSpPr>
              <p:grpSpPr>
                <a:xfrm>
                  <a:off x="3298334" y="836708"/>
                  <a:ext cx="9410570" cy="590709"/>
                  <a:chOff x="2506246" y="836708"/>
                  <a:chExt cx="9410570" cy="590709"/>
                </a:xfrm>
              </p:grpSpPr>
              <p:pic>
                <p:nvPicPr>
                  <p:cNvPr id="258" name="Picture 257"/>
                  <p:cNvPicPr>
                    <a:picLocks noChangeAspect="1"/>
                  </p:cNvPicPr>
                  <p:nvPr/>
                </p:nvPicPr>
                <p:blipFill>
                  <a:blip r:embed="rId5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2506246" y="836708"/>
                    <a:ext cx="1051538" cy="590705"/>
                  </a:xfrm>
                  <a:prstGeom prst="rect">
                    <a:avLst/>
                  </a:prstGeom>
                </p:spPr>
              </p:pic>
              <p:grpSp>
                <p:nvGrpSpPr>
                  <p:cNvPr id="259" name="Group 258"/>
                  <p:cNvGrpSpPr/>
                  <p:nvPr/>
                </p:nvGrpSpPr>
                <p:grpSpPr>
                  <a:xfrm>
                    <a:off x="3557784" y="836709"/>
                    <a:ext cx="8359032" cy="590708"/>
                    <a:chOff x="1973608" y="836709"/>
                    <a:chExt cx="8359032" cy="590708"/>
                  </a:xfrm>
                </p:grpSpPr>
                <p:pic>
                  <p:nvPicPr>
                    <p:cNvPr id="260" name="Picture 259"/>
                    <p:cNvPicPr>
                      <a:picLocks noChangeAspect="1"/>
                    </p:cNvPicPr>
                    <p:nvPr/>
                  </p:nvPicPr>
                  <p:blipFill>
                    <a:blip r:embed="rId5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973608" y="836709"/>
                      <a:ext cx="1051538" cy="590705"/>
                    </a:xfrm>
                    <a:prstGeom prst="rect">
                      <a:avLst/>
                    </a:prstGeom>
                  </p:spPr>
                </p:pic>
                <p:grpSp>
                  <p:nvGrpSpPr>
                    <p:cNvPr id="261" name="Group 260"/>
                    <p:cNvGrpSpPr/>
                    <p:nvPr/>
                  </p:nvGrpSpPr>
                  <p:grpSpPr>
                    <a:xfrm>
                      <a:off x="3019762" y="836710"/>
                      <a:ext cx="7312878" cy="590707"/>
                      <a:chOff x="3019762" y="836710"/>
                      <a:chExt cx="7312878" cy="590707"/>
                    </a:xfrm>
                  </p:grpSpPr>
                  <p:pic>
                    <p:nvPicPr>
                      <p:cNvPr id="262" name="Picture 261"/>
                      <p:cNvPicPr>
                        <a:picLocks noChangeAspect="1"/>
                      </p:cNvPicPr>
                      <p:nvPr/>
                    </p:nvPicPr>
                    <p:blipFill>
                      <a:blip r:embed="rId5" cstate="print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3019762" y="836712"/>
                        <a:ext cx="1051538" cy="590705"/>
                      </a:xfrm>
                      <a:prstGeom prst="rect">
                        <a:avLst/>
                      </a:prstGeom>
                    </p:spPr>
                  </p:pic>
                  <p:grpSp>
                    <p:nvGrpSpPr>
                      <p:cNvPr id="263" name="Group 262"/>
                      <p:cNvGrpSpPr/>
                      <p:nvPr/>
                    </p:nvGrpSpPr>
                    <p:grpSpPr>
                      <a:xfrm>
                        <a:off x="4063061" y="836710"/>
                        <a:ext cx="6269579" cy="590707"/>
                        <a:chOff x="2034961" y="836710"/>
                        <a:chExt cx="6269579" cy="590707"/>
                      </a:xfrm>
                    </p:grpSpPr>
                    <p:pic>
                      <p:nvPicPr>
                        <p:cNvPr id="264" name="Picture 263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5" cstate="print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2034961" y="836712"/>
                          <a:ext cx="1051538" cy="590705"/>
                        </a:xfrm>
                        <a:prstGeom prst="rect">
                          <a:avLst/>
                        </a:prstGeom>
                      </p:spPr>
                    </p:pic>
                    <p:grpSp>
                      <p:nvGrpSpPr>
                        <p:cNvPr id="265" name="Group 264"/>
                        <p:cNvGrpSpPr/>
                        <p:nvPr/>
                      </p:nvGrpSpPr>
                      <p:grpSpPr>
                        <a:xfrm>
                          <a:off x="3078109" y="836710"/>
                          <a:ext cx="5226431" cy="590707"/>
                          <a:chOff x="2358029" y="836710"/>
                          <a:chExt cx="5226431" cy="590707"/>
                        </a:xfrm>
                      </p:grpSpPr>
                      <p:pic>
                        <p:nvPicPr>
                          <p:cNvPr id="266" name="Picture 265"/>
                          <p:cNvPicPr>
                            <a:picLocks noChangeAspect="1"/>
                          </p:cNvPicPr>
                          <p:nvPr/>
                        </p:nvPicPr>
                        <p:blipFill>
                          <a:blip r:embed="rId5" cstate="print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tretch>
                            <a:fillRect/>
                          </a:stretch>
                        </p:blipFill>
                        <p:spPr>
                          <a:xfrm>
                            <a:off x="2358029" y="836710"/>
                            <a:ext cx="1051538" cy="590705"/>
                          </a:xfrm>
                          <a:prstGeom prst="rect">
                            <a:avLst/>
                          </a:prstGeom>
                        </p:spPr>
                      </p:pic>
                      <p:pic>
                        <p:nvPicPr>
                          <p:cNvPr id="267" name="Picture 266"/>
                          <p:cNvPicPr>
                            <a:picLocks noChangeAspect="1"/>
                          </p:cNvPicPr>
                          <p:nvPr/>
                        </p:nvPicPr>
                        <p:blipFill>
                          <a:blip r:embed="rId5" cstate="print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tretch>
                            <a:fillRect/>
                          </a:stretch>
                        </p:blipFill>
                        <p:spPr>
                          <a:xfrm>
                            <a:off x="3381745" y="836712"/>
                            <a:ext cx="1051538" cy="590705"/>
                          </a:xfrm>
                          <a:prstGeom prst="rect">
                            <a:avLst/>
                          </a:prstGeom>
                        </p:spPr>
                      </p:pic>
                      <p:grpSp>
                        <p:nvGrpSpPr>
                          <p:cNvPr id="268" name="Group 267"/>
                          <p:cNvGrpSpPr/>
                          <p:nvPr/>
                        </p:nvGrpSpPr>
                        <p:grpSpPr>
                          <a:xfrm>
                            <a:off x="4433283" y="836711"/>
                            <a:ext cx="3151177" cy="590706"/>
                            <a:chOff x="2921115" y="836711"/>
                            <a:chExt cx="3151177" cy="590706"/>
                          </a:xfrm>
                        </p:grpSpPr>
                        <p:pic>
                          <p:nvPicPr>
                            <p:cNvPr id="269" name="Picture 268"/>
                            <p:cNvPicPr>
                              <a:picLocks noChangeAspect="1"/>
                            </p:cNvPicPr>
                            <p:nvPr/>
                          </p:nvPicPr>
                          <p:blipFill>
                            <a:blip r:embed="rId5" cstate="print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tretch>
                              <a:fillRect/>
                            </a:stretch>
                          </p:blipFill>
                          <p:spPr>
                            <a:xfrm>
                              <a:off x="2921115" y="836712"/>
                              <a:ext cx="1051538" cy="590705"/>
                            </a:xfrm>
                            <a:prstGeom prst="rect">
                              <a:avLst/>
                            </a:prstGeom>
                          </p:spPr>
                        </p:pic>
                        <p:grpSp>
                          <p:nvGrpSpPr>
                            <p:cNvPr id="270" name="Group 269"/>
                            <p:cNvGrpSpPr/>
                            <p:nvPr/>
                          </p:nvGrpSpPr>
                          <p:grpSpPr>
                            <a:xfrm>
                              <a:off x="3974910" y="836711"/>
                              <a:ext cx="2097382" cy="590706"/>
                              <a:chOff x="2887475" y="836711"/>
                              <a:chExt cx="2097382" cy="590706"/>
                            </a:xfrm>
                          </p:grpSpPr>
                          <p:pic>
                            <p:nvPicPr>
                              <p:cNvPr id="271" name="Picture 270"/>
                              <p:cNvPicPr>
                                <a:picLocks noChangeAspect="1"/>
                              </p:cNvPicPr>
                              <p:nvPr/>
                            </p:nvPicPr>
                            <p:blipFill>
                              <a:blip r:embed="rId5" cstate="print">
                                <a:extLst>
                                  <a:ext uri="{28A0092B-C50C-407E-A947-70E740481C1C}">
                                    <a14:useLocalDpi xmlns:a14="http://schemas.microsoft.com/office/drawing/2010/main" val="0"/>
                                  </a:ext>
                                </a:extLst>
                              </a:blip>
                              <a:stretch>
                                <a:fillRect/>
                              </a:stretch>
                            </p:blipFill>
                            <p:spPr>
                              <a:xfrm>
                                <a:off x="2887475" y="836711"/>
                                <a:ext cx="1051538" cy="590705"/>
                              </a:xfrm>
                              <a:prstGeom prst="rect">
                                <a:avLst/>
                              </a:prstGeom>
                            </p:spPr>
                          </p:pic>
                          <p:pic>
                            <p:nvPicPr>
                              <p:cNvPr id="272" name="Picture 271"/>
                              <p:cNvPicPr>
                                <a:picLocks noChangeAspect="1"/>
                              </p:cNvPicPr>
                              <p:nvPr/>
                            </p:nvPicPr>
                            <p:blipFill>
                              <a:blip r:embed="rId5" cstate="print">
                                <a:extLst>
                                  <a:ext uri="{28A0092B-C50C-407E-A947-70E740481C1C}">
                                    <a14:useLocalDpi xmlns:a14="http://schemas.microsoft.com/office/drawing/2010/main" val="0"/>
                                  </a:ext>
                                </a:extLst>
                              </a:blip>
                              <a:stretch>
                                <a:fillRect/>
                              </a:stretch>
                            </p:blipFill>
                            <p:spPr>
                              <a:xfrm>
                                <a:off x="3933319" y="836712"/>
                                <a:ext cx="1051538" cy="590705"/>
                              </a:xfrm>
                              <a:prstGeom prst="rect">
                                <a:avLst/>
                              </a:prstGeom>
                            </p:spPr>
                          </p:pic>
                        </p:grpSp>
                      </p:grpSp>
                    </p:grpSp>
                  </p:grpSp>
                </p:grpSp>
              </p:grpSp>
            </p:grpSp>
          </p:grpSp>
        </p:grpSp>
      </p:grpSp>
      <p:grpSp>
        <p:nvGrpSpPr>
          <p:cNvPr id="292" name="Group 291"/>
          <p:cNvGrpSpPr/>
          <p:nvPr/>
        </p:nvGrpSpPr>
        <p:grpSpPr>
          <a:xfrm>
            <a:off x="-972616" y="5805264"/>
            <a:ext cx="18471270" cy="447752"/>
            <a:chOff x="-5293096" y="836319"/>
            <a:chExt cx="22986862" cy="590967"/>
          </a:xfrm>
        </p:grpSpPr>
        <p:grpSp>
          <p:nvGrpSpPr>
            <p:cNvPr id="293" name="Group 292"/>
            <p:cNvGrpSpPr/>
            <p:nvPr/>
          </p:nvGrpSpPr>
          <p:grpSpPr>
            <a:xfrm>
              <a:off x="-5293096" y="836450"/>
              <a:ext cx="11513406" cy="590836"/>
              <a:chOff x="1195498" y="836581"/>
              <a:chExt cx="11513406" cy="590836"/>
            </a:xfrm>
          </p:grpSpPr>
          <p:pic>
            <p:nvPicPr>
              <p:cNvPr id="314" name="Picture 313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95498" y="836581"/>
                <a:ext cx="1051538" cy="590705"/>
              </a:xfrm>
              <a:prstGeom prst="rect">
                <a:avLst/>
              </a:prstGeom>
            </p:spPr>
          </p:pic>
          <p:grpSp>
            <p:nvGrpSpPr>
              <p:cNvPr id="315" name="Group 314"/>
              <p:cNvGrpSpPr/>
              <p:nvPr/>
            </p:nvGrpSpPr>
            <p:grpSpPr>
              <a:xfrm>
                <a:off x="2246796" y="836708"/>
                <a:ext cx="10462108" cy="590709"/>
                <a:chOff x="2246796" y="836708"/>
                <a:chExt cx="10462108" cy="590709"/>
              </a:xfrm>
            </p:grpSpPr>
            <p:pic>
              <p:nvPicPr>
                <p:cNvPr id="316" name="Picture 315"/>
                <p:cNvPicPr>
                  <a:picLocks noChangeAspect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246796" y="836712"/>
                  <a:ext cx="1051538" cy="590705"/>
                </a:xfrm>
                <a:prstGeom prst="rect">
                  <a:avLst/>
                </a:prstGeom>
              </p:spPr>
            </p:pic>
            <p:grpSp>
              <p:nvGrpSpPr>
                <p:cNvPr id="317" name="Group 316"/>
                <p:cNvGrpSpPr/>
                <p:nvPr/>
              </p:nvGrpSpPr>
              <p:grpSpPr>
                <a:xfrm>
                  <a:off x="3298334" y="836708"/>
                  <a:ext cx="9410570" cy="590709"/>
                  <a:chOff x="2506246" y="836708"/>
                  <a:chExt cx="9410570" cy="590709"/>
                </a:xfrm>
              </p:grpSpPr>
              <p:pic>
                <p:nvPicPr>
                  <p:cNvPr id="318" name="Picture 317"/>
                  <p:cNvPicPr>
                    <a:picLocks noChangeAspect="1"/>
                  </p:cNvPicPr>
                  <p:nvPr/>
                </p:nvPicPr>
                <p:blipFill>
                  <a:blip r:embed="rId6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2506246" y="836708"/>
                    <a:ext cx="1051538" cy="590705"/>
                  </a:xfrm>
                  <a:prstGeom prst="rect">
                    <a:avLst/>
                  </a:prstGeom>
                </p:spPr>
              </p:pic>
              <p:grpSp>
                <p:nvGrpSpPr>
                  <p:cNvPr id="319" name="Group 318"/>
                  <p:cNvGrpSpPr/>
                  <p:nvPr/>
                </p:nvGrpSpPr>
                <p:grpSpPr>
                  <a:xfrm>
                    <a:off x="3557784" y="836709"/>
                    <a:ext cx="8359032" cy="590708"/>
                    <a:chOff x="1973608" y="836709"/>
                    <a:chExt cx="8359032" cy="590708"/>
                  </a:xfrm>
                </p:grpSpPr>
                <p:pic>
                  <p:nvPicPr>
                    <p:cNvPr id="320" name="Picture 319"/>
                    <p:cNvPicPr>
                      <a:picLocks noChangeAspect="1"/>
                    </p:cNvPicPr>
                    <p:nvPr/>
                  </p:nvPicPr>
                  <p:blipFill>
                    <a:blip r:embed="rId6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973608" y="836709"/>
                      <a:ext cx="1051538" cy="590705"/>
                    </a:xfrm>
                    <a:prstGeom prst="rect">
                      <a:avLst/>
                    </a:prstGeom>
                  </p:spPr>
                </p:pic>
                <p:grpSp>
                  <p:nvGrpSpPr>
                    <p:cNvPr id="321" name="Group 320"/>
                    <p:cNvGrpSpPr/>
                    <p:nvPr/>
                  </p:nvGrpSpPr>
                  <p:grpSpPr>
                    <a:xfrm>
                      <a:off x="3019762" y="836710"/>
                      <a:ext cx="7312878" cy="590707"/>
                      <a:chOff x="3019762" y="836710"/>
                      <a:chExt cx="7312878" cy="590707"/>
                    </a:xfrm>
                  </p:grpSpPr>
                  <p:pic>
                    <p:nvPicPr>
                      <p:cNvPr id="322" name="Picture 321"/>
                      <p:cNvPicPr>
                        <a:picLocks noChangeAspect="1"/>
                      </p:cNvPicPr>
                      <p:nvPr/>
                    </p:nvPicPr>
                    <p:blipFill>
                      <a:blip r:embed="rId6" cstate="print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3019762" y="836712"/>
                        <a:ext cx="1051538" cy="590705"/>
                      </a:xfrm>
                      <a:prstGeom prst="rect">
                        <a:avLst/>
                      </a:prstGeom>
                    </p:spPr>
                  </p:pic>
                  <p:grpSp>
                    <p:nvGrpSpPr>
                      <p:cNvPr id="323" name="Group 322"/>
                      <p:cNvGrpSpPr/>
                      <p:nvPr/>
                    </p:nvGrpSpPr>
                    <p:grpSpPr>
                      <a:xfrm>
                        <a:off x="4063061" y="836710"/>
                        <a:ext cx="6269579" cy="590707"/>
                        <a:chOff x="2034961" y="836710"/>
                        <a:chExt cx="6269579" cy="590707"/>
                      </a:xfrm>
                    </p:grpSpPr>
                    <p:pic>
                      <p:nvPicPr>
                        <p:cNvPr id="324" name="Picture 323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6" cstate="print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2034961" y="836712"/>
                          <a:ext cx="1051538" cy="590705"/>
                        </a:xfrm>
                        <a:prstGeom prst="rect">
                          <a:avLst/>
                        </a:prstGeom>
                      </p:spPr>
                    </p:pic>
                    <p:grpSp>
                      <p:nvGrpSpPr>
                        <p:cNvPr id="325" name="Group 324"/>
                        <p:cNvGrpSpPr/>
                        <p:nvPr/>
                      </p:nvGrpSpPr>
                      <p:grpSpPr>
                        <a:xfrm>
                          <a:off x="3078109" y="836710"/>
                          <a:ext cx="5226431" cy="590707"/>
                          <a:chOff x="2358029" y="836710"/>
                          <a:chExt cx="5226431" cy="590707"/>
                        </a:xfrm>
                      </p:grpSpPr>
                      <p:pic>
                        <p:nvPicPr>
                          <p:cNvPr id="326" name="Picture 325"/>
                          <p:cNvPicPr>
                            <a:picLocks noChangeAspect="1"/>
                          </p:cNvPicPr>
                          <p:nvPr/>
                        </p:nvPicPr>
                        <p:blipFill>
                          <a:blip r:embed="rId6" cstate="print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tretch>
                            <a:fillRect/>
                          </a:stretch>
                        </p:blipFill>
                        <p:spPr>
                          <a:xfrm>
                            <a:off x="2358029" y="836710"/>
                            <a:ext cx="1051538" cy="590705"/>
                          </a:xfrm>
                          <a:prstGeom prst="rect">
                            <a:avLst/>
                          </a:prstGeom>
                        </p:spPr>
                      </p:pic>
                      <p:pic>
                        <p:nvPicPr>
                          <p:cNvPr id="327" name="Picture 326"/>
                          <p:cNvPicPr>
                            <a:picLocks noChangeAspect="1"/>
                          </p:cNvPicPr>
                          <p:nvPr/>
                        </p:nvPicPr>
                        <p:blipFill>
                          <a:blip r:embed="rId6" cstate="print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tretch>
                            <a:fillRect/>
                          </a:stretch>
                        </p:blipFill>
                        <p:spPr>
                          <a:xfrm>
                            <a:off x="3391270" y="836712"/>
                            <a:ext cx="1051538" cy="590705"/>
                          </a:xfrm>
                          <a:prstGeom prst="rect">
                            <a:avLst/>
                          </a:prstGeom>
                        </p:spPr>
                      </p:pic>
                      <p:grpSp>
                        <p:nvGrpSpPr>
                          <p:cNvPr id="328" name="Group 327"/>
                          <p:cNvGrpSpPr/>
                          <p:nvPr/>
                        </p:nvGrpSpPr>
                        <p:grpSpPr>
                          <a:xfrm>
                            <a:off x="4442808" y="836711"/>
                            <a:ext cx="3141652" cy="590706"/>
                            <a:chOff x="2930640" y="836711"/>
                            <a:chExt cx="3141652" cy="590706"/>
                          </a:xfrm>
                        </p:grpSpPr>
                        <p:pic>
                          <p:nvPicPr>
                            <p:cNvPr id="329" name="Picture 328"/>
                            <p:cNvPicPr>
                              <a:picLocks noChangeAspect="1"/>
                            </p:cNvPicPr>
                            <p:nvPr/>
                          </p:nvPicPr>
                          <p:blipFill>
                            <a:blip r:embed="rId6" cstate="print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tretch>
                              <a:fillRect/>
                            </a:stretch>
                          </p:blipFill>
                          <p:spPr>
                            <a:xfrm>
                              <a:off x="2930640" y="836712"/>
                              <a:ext cx="1051538" cy="590705"/>
                            </a:xfrm>
                            <a:prstGeom prst="rect">
                              <a:avLst/>
                            </a:prstGeom>
                          </p:spPr>
                        </p:pic>
                        <p:grpSp>
                          <p:nvGrpSpPr>
                            <p:cNvPr id="330" name="Group 329"/>
                            <p:cNvGrpSpPr/>
                            <p:nvPr/>
                          </p:nvGrpSpPr>
                          <p:grpSpPr>
                            <a:xfrm>
                              <a:off x="3974910" y="836711"/>
                              <a:ext cx="2097382" cy="590706"/>
                              <a:chOff x="2887475" y="836711"/>
                              <a:chExt cx="2097382" cy="590706"/>
                            </a:xfrm>
                          </p:grpSpPr>
                          <p:pic>
                            <p:nvPicPr>
                              <p:cNvPr id="331" name="Picture 330"/>
                              <p:cNvPicPr>
                                <a:picLocks noChangeAspect="1"/>
                              </p:cNvPicPr>
                              <p:nvPr/>
                            </p:nvPicPr>
                            <p:blipFill>
                              <a:blip r:embed="rId6" cstate="print">
                                <a:extLst>
                                  <a:ext uri="{28A0092B-C50C-407E-A947-70E740481C1C}">
                                    <a14:useLocalDpi xmlns:a14="http://schemas.microsoft.com/office/drawing/2010/main" val="0"/>
                                  </a:ext>
                                </a:extLst>
                              </a:blip>
                              <a:stretch>
                                <a:fillRect/>
                              </a:stretch>
                            </p:blipFill>
                            <p:spPr>
                              <a:xfrm>
                                <a:off x="2887475" y="836711"/>
                                <a:ext cx="1051538" cy="590705"/>
                              </a:xfrm>
                              <a:prstGeom prst="rect">
                                <a:avLst/>
                              </a:prstGeom>
                            </p:spPr>
                          </p:pic>
                          <p:pic>
                            <p:nvPicPr>
                              <p:cNvPr id="332" name="Picture 331"/>
                              <p:cNvPicPr>
                                <a:picLocks noChangeAspect="1"/>
                              </p:cNvPicPr>
                              <p:nvPr/>
                            </p:nvPicPr>
                            <p:blipFill>
                              <a:blip r:embed="rId6" cstate="print">
                                <a:extLst>
                                  <a:ext uri="{28A0092B-C50C-407E-A947-70E740481C1C}">
                                    <a14:useLocalDpi xmlns:a14="http://schemas.microsoft.com/office/drawing/2010/main" val="0"/>
                                  </a:ext>
                                </a:extLst>
                              </a:blip>
                              <a:stretch>
                                <a:fillRect/>
                              </a:stretch>
                            </p:blipFill>
                            <p:spPr>
                              <a:xfrm>
                                <a:off x="3933319" y="836712"/>
                                <a:ext cx="1051538" cy="590705"/>
                              </a:xfrm>
                              <a:prstGeom prst="rect">
                                <a:avLst/>
                              </a:prstGeom>
                            </p:spPr>
                          </p:pic>
                        </p:grpSp>
                      </p:grpSp>
                    </p:grpSp>
                  </p:grpSp>
                </p:grpSp>
              </p:grpSp>
            </p:grpSp>
          </p:grpSp>
        </p:grpSp>
        <p:grpSp>
          <p:nvGrpSpPr>
            <p:cNvPr id="294" name="Group 293"/>
            <p:cNvGrpSpPr/>
            <p:nvPr/>
          </p:nvGrpSpPr>
          <p:grpSpPr>
            <a:xfrm>
              <a:off x="6180360" y="836319"/>
              <a:ext cx="11513406" cy="590836"/>
              <a:chOff x="1195498" y="836581"/>
              <a:chExt cx="11513406" cy="590836"/>
            </a:xfrm>
          </p:grpSpPr>
          <p:pic>
            <p:nvPicPr>
              <p:cNvPr id="295" name="Picture 294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95498" y="836581"/>
                <a:ext cx="1051538" cy="590705"/>
              </a:xfrm>
              <a:prstGeom prst="rect">
                <a:avLst/>
              </a:prstGeom>
            </p:spPr>
          </p:pic>
          <p:grpSp>
            <p:nvGrpSpPr>
              <p:cNvPr id="296" name="Group 295"/>
              <p:cNvGrpSpPr/>
              <p:nvPr/>
            </p:nvGrpSpPr>
            <p:grpSpPr>
              <a:xfrm>
                <a:off x="2246796" y="836708"/>
                <a:ext cx="10462108" cy="590709"/>
                <a:chOff x="2246796" y="836708"/>
                <a:chExt cx="10462108" cy="590709"/>
              </a:xfrm>
            </p:grpSpPr>
            <p:pic>
              <p:nvPicPr>
                <p:cNvPr id="297" name="Picture 296"/>
                <p:cNvPicPr>
                  <a:picLocks noChangeAspect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246796" y="836712"/>
                  <a:ext cx="1051538" cy="590705"/>
                </a:xfrm>
                <a:prstGeom prst="rect">
                  <a:avLst/>
                </a:prstGeom>
              </p:spPr>
            </p:pic>
            <p:grpSp>
              <p:nvGrpSpPr>
                <p:cNvPr id="298" name="Group 297"/>
                <p:cNvGrpSpPr/>
                <p:nvPr/>
              </p:nvGrpSpPr>
              <p:grpSpPr>
                <a:xfrm>
                  <a:off x="3298334" y="836708"/>
                  <a:ext cx="9410570" cy="590709"/>
                  <a:chOff x="2506246" y="836708"/>
                  <a:chExt cx="9410570" cy="590709"/>
                </a:xfrm>
              </p:grpSpPr>
              <p:pic>
                <p:nvPicPr>
                  <p:cNvPr id="299" name="Picture 298"/>
                  <p:cNvPicPr>
                    <a:picLocks noChangeAspect="1"/>
                  </p:cNvPicPr>
                  <p:nvPr/>
                </p:nvPicPr>
                <p:blipFill>
                  <a:blip r:embed="rId6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2506246" y="836708"/>
                    <a:ext cx="1051538" cy="590705"/>
                  </a:xfrm>
                  <a:prstGeom prst="rect">
                    <a:avLst/>
                  </a:prstGeom>
                </p:spPr>
              </p:pic>
              <p:grpSp>
                <p:nvGrpSpPr>
                  <p:cNvPr id="300" name="Group 299"/>
                  <p:cNvGrpSpPr/>
                  <p:nvPr/>
                </p:nvGrpSpPr>
                <p:grpSpPr>
                  <a:xfrm>
                    <a:off x="3557784" y="836709"/>
                    <a:ext cx="8359032" cy="590708"/>
                    <a:chOff x="1973608" y="836709"/>
                    <a:chExt cx="8359032" cy="590708"/>
                  </a:xfrm>
                </p:grpSpPr>
                <p:pic>
                  <p:nvPicPr>
                    <p:cNvPr id="301" name="Picture 300"/>
                    <p:cNvPicPr>
                      <a:picLocks noChangeAspect="1"/>
                    </p:cNvPicPr>
                    <p:nvPr/>
                  </p:nvPicPr>
                  <p:blipFill>
                    <a:blip r:embed="rId6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973608" y="836709"/>
                      <a:ext cx="1051538" cy="590705"/>
                    </a:xfrm>
                    <a:prstGeom prst="rect">
                      <a:avLst/>
                    </a:prstGeom>
                  </p:spPr>
                </p:pic>
                <p:grpSp>
                  <p:nvGrpSpPr>
                    <p:cNvPr id="302" name="Group 301"/>
                    <p:cNvGrpSpPr/>
                    <p:nvPr/>
                  </p:nvGrpSpPr>
                  <p:grpSpPr>
                    <a:xfrm>
                      <a:off x="3019762" y="836710"/>
                      <a:ext cx="7312878" cy="590707"/>
                      <a:chOff x="3019762" y="836710"/>
                      <a:chExt cx="7312878" cy="590707"/>
                    </a:xfrm>
                  </p:grpSpPr>
                  <p:pic>
                    <p:nvPicPr>
                      <p:cNvPr id="303" name="Picture 302"/>
                      <p:cNvPicPr>
                        <a:picLocks noChangeAspect="1"/>
                      </p:cNvPicPr>
                      <p:nvPr/>
                    </p:nvPicPr>
                    <p:blipFill>
                      <a:blip r:embed="rId6" cstate="print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3019762" y="836712"/>
                        <a:ext cx="1051538" cy="590705"/>
                      </a:xfrm>
                      <a:prstGeom prst="rect">
                        <a:avLst/>
                      </a:prstGeom>
                    </p:spPr>
                  </p:pic>
                  <p:grpSp>
                    <p:nvGrpSpPr>
                      <p:cNvPr id="304" name="Group 303"/>
                      <p:cNvGrpSpPr/>
                      <p:nvPr/>
                    </p:nvGrpSpPr>
                    <p:grpSpPr>
                      <a:xfrm>
                        <a:off x="4063061" y="836710"/>
                        <a:ext cx="6269579" cy="590707"/>
                        <a:chOff x="2034961" y="836710"/>
                        <a:chExt cx="6269579" cy="590707"/>
                      </a:xfrm>
                    </p:grpSpPr>
                    <p:pic>
                      <p:nvPicPr>
                        <p:cNvPr id="305" name="Picture 304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6" cstate="print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2034961" y="836712"/>
                          <a:ext cx="1051538" cy="590705"/>
                        </a:xfrm>
                        <a:prstGeom prst="rect">
                          <a:avLst/>
                        </a:prstGeom>
                      </p:spPr>
                    </p:pic>
                    <p:grpSp>
                      <p:nvGrpSpPr>
                        <p:cNvPr id="306" name="Group 305"/>
                        <p:cNvGrpSpPr/>
                        <p:nvPr/>
                      </p:nvGrpSpPr>
                      <p:grpSpPr>
                        <a:xfrm>
                          <a:off x="3078109" y="836710"/>
                          <a:ext cx="5226431" cy="590707"/>
                          <a:chOff x="2358029" y="836710"/>
                          <a:chExt cx="5226431" cy="590707"/>
                        </a:xfrm>
                      </p:grpSpPr>
                      <p:pic>
                        <p:nvPicPr>
                          <p:cNvPr id="307" name="Picture 306"/>
                          <p:cNvPicPr>
                            <a:picLocks noChangeAspect="1"/>
                          </p:cNvPicPr>
                          <p:nvPr/>
                        </p:nvPicPr>
                        <p:blipFill>
                          <a:blip r:embed="rId6" cstate="print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tretch>
                            <a:fillRect/>
                          </a:stretch>
                        </p:blipFill>
                        <p:spPr>
                          <a:xfrm>
                            <a:off x="2358029" y="836710"/>
                            <a:ext cx="1051538" cy="590705"/>
                          </a:xfrm>
                          <a:prstGeom prst="rect">
                            <a:avLst/>
                          </a:prstGeom>
                        </p:spPr>
                      </p:pic>
                      <p:pic>
                        <p:nvPicPr>
                          <p:cNvPr id="308" name="Picture 307"/>
                          <p:cNvPicPr>
                            <a:picLocks noChangeAspect="1"/>
                          </p:cNvPicPr>
                          <p:nvPr/>
                        </p:nvPicPr>
                        <p:blipFill>
                          <a:blip r:embed="rId6" cstate="print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tretch>
                            <a:fillRect/>
                          </a:stretch>
                        </p:blipFill>
                        <p:spPr>
                          <a:xfrm>
                            <a:off x="3381745" y="836712"/>
                            <a:ext cx="1051538" cy="590705"/>
                          </a:xfrm>
                          <a:prstGeom prst="rect">
                            <a:avLst/>
                          </a:prstGeom>
                        </p:spPr>
                      </p:pic>
                      <p:grpSp>
                        <p:nvGrpSpPr>
                          <p:cNvPr id="309" name="Group 308"/>
                          <p:cNvGrpSpPr/>
                          <p:nvPr/>
                        </p:nvGrpSpPr>
                        <p:grpSpPr>
                          <a:xfrm>
                            <a:off x="4433283" y="836711"/>
                            <a:ext cx="3151177" cy="590706"/>
                            <a:chOff x="2921115" y="836711"/>
                            <a:chExt cx="3151177" cy="590706"/>
                          </a:xfrm>
                        </p:grpSpPr>
                        <p:pic>
                          <p:nvPicPr>
                            <p:cNvPr id="310" name="Picture 309"/>
                            <p:cNvPicPr>
                              <a:picLocks noChangeAspect="1"/>
                            </p:cNvPicPr>
                            <p:nvPr/>
                          </p:nvPicPr>
                          <p:blipFill>
                            <a:blip r:embed="rId6" cstate="print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tretch>
                              <a:fillRect/>
                            </a:stretch>
                          </p:blipFill>
                          <p:spPr>
                            <a:xfrm>
                              <a:off x="2921115" y="836712"/>
                              <a:ext cx="1051538" cy="590705"/>
                            </a:xfrm>
                            <a:prstGeom prst="rect">
                              <a:avLst/>
                            </a:prstGeom>
                          </p:spPr>
                        </p:pic>
                        <p:grpSp>
                          <p:nvGrpSpPr>
                            <p:cNvPr id="311" name="Group 310"/>
                            <p:cNvGrpSpPr/>
                            <p:nvPr/>
                          </p:nvGrpSpPr>
                          <p:grpSpPr>
                            <a:xfrm>
                              <a:off x="3974910" y="836711"/>
                              <a:ext cx="2097382" cy="590706"/>
                              <a:chOff x="2887475" y="836711"/>
                              <a:chExt cx="2097382" cy="590706"/>
                            </a:xfrm>
                          </p:grpSpPr>
                          <p:pic>
                            <p:nvPicPr>
                              <p:cNvPr id="312" name="Picture 311"/>
                              <p:cNvPicPr>
                                <a:picLocks noChangeAspect="1"/>
                              </p:cNvPicPr>
                              <p:nvPr/>
                            </p:nvPicPr>
                            <p:blipFill>
                              <a:blip r:embed="rId6" cstate="print">
                                <a:extLst>
                                  <a:ext uri="{28A0092B-C50C-407E-A947-70E740481C1C}">
                                    <a14:useLocalDpi xmlns:a14="http://schemas.microsoft.com/office/drawing/2010/main" val="0"/>
                                  </a:ext>
                                </a:extLst>
                              </a:blip>
                              <a:stretch>
                                <a:fillRect/>
                              </a:stretch>
                            </p:blipFill>
                            <p:spPr>
                              <a:xfrm>
                                <a:off x="2887475" y="836711"/>
                                <a:ext cx="1051538" cy="590705"/>
                              </a:xfrm>
                              <a:prstGeom prst="rect">
                                <a:avLst/>
                              </a:prstGeom>
                            </p:spPr>
                          </p:pic>
                          <p:pic>
                            <p:nvPicPr>
                              <p:cNvPr id="313" name="Picture 312"/>
                              <p:cNvPicPr>
                                <a:picLocks noChangeAspect="1"/>
                              </p:cNvPicPr>
                              <p:nvPr/>
                            </p:nvPicPr>
                            <p:blipFill>
                              <a:blip r:embed="rId6" cstate="print">
                                <a:extLst>
                                  <a:ext uri="{28A0092B-C50C-407E-A947-70E740481C1C}">
                                    <a14:useLocalDpi xmlns:a14="http://schemas.microsoft.com/office/drawing/2010/main" val="0"/>
                                  </a:ext>
                                </a:extLst>
                              </a:blip>
                              <a:stretch>
                                <a:fillRect/>
                              </a:stretch>
                            </p:blipFill>
                            <p:spPr>
                              <a:xfrm>
                                <a:off x="3933319" y="836712"/>
                                <a:ext cx="1051538" cy="590705"/>
                              </a:xfrm>
                              <a:prstGeom prst="rect">
                                <a:avLst/>
                              </a:prstGeom>
                            </p:spPr>
                          </p:pic>
                        </p:grpSp>
                      </p:grpSp>
                    </p:grpSp>
                  </p:grpSp>
                </p:grpSp>
              </p:grpSp>
            </p:grpSp>
          </p:grpSp>
        </p:grpSp>
      </p:grpSp>
      <p:grpSp>
        <p:nvGrpSpPr>
          <p:cNvPr id="333" name="Group 332"/>
          <p:cNvGrpSpPr/>
          <p:nvPr/>
        </p:nvGrpSpPr>
        <p:grpSpPr>
          <a:xfrm>
            <a:off x="-108520" y="5002131"/>
            <a:ext cx="12824100" cy="295352"/>
            <a:chOff x="-5293096" y="836319"/>
            <a:chExt cx="22986862" cy="590967"/>
          </a:xfrm>
        </p:grpSpPr>
        <p:grpSp>
          <p:nvGrpSpPr>
            <p:cNvPr id="334" name="Group 333"/>
            <p:cNvGrpSpPr/>
            <p:nvPr/>
          </p:nvGrpSpPr>
          <p:grpSpPr>
            <a:xfrm>
              <a:off x="-5293096" y="836450"/>
              <a:ext cx="11513406" cy="590836"/>
              <a:chOff x="1195498" y="836581"/>
              <a:chExt cx="11513406" cy="590836"/>
            </a:xfrm>
          </p:grpSpPr>
          <p:pic>
            <p:nvPicPr>
              <p:cNvPr id="355" name="Picture 354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95498" y="836581"/>
                <a:ext cx="1051538" cy="590705"/>
              </a:xfrm>
              <a:prstGeom prst="rect">
                <a:avLst/>
              </a:prstGeom>
            </p:spPr>
          </p:pic>
          <p:grpSp>
            <p:nvGrpSpPr>
              <p:cNvPr id="356" name="Group 355"/>
              <p:cNvGrpSpPr/>
              <p:nvPr/>
            </p:nvGrpSpPr>
            <p:grpSpPr>
              <a:xfrm>
                <a:off x="2246796" y="836708"/>
                <a:ext cx="10462108" cy="590709"/>
                <a:chOff x="2246796" y="836708"/>
                <a:chExt cx="10462108" cy="590709"/>
              </a:xfrm>
            </p:grpSpPr>
            <p:pic>
              <p:nvPicPr>
                <p:cNvPr id="357" name="Picture 356"/>
                <p:cNvPicPr>
                  <a:picLocks noChangeAspect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246796" y="836712"/>
                  <a:ext cx="1051538" cy="590705"/>
                </a:xfrm>
                <a:prstGeom prst="rect">
                  <a:avLst/>
                </a:prstGeom>
              </p:spPr>
            </p:pic>
            <p:grpSp>
              <p:nvGrpSpPr>
                <p:cNvPr id="358" name="Group 357"/>
                <p:cNvGrpSpPr/>
                <p:nvPr/>
              </p:nvGrpSpPr>
              <p:grpSpPr>
                <a:xfrm>
                  <a:off x="3298334" y="836708"/>
                  <a:ext cx="9410570" cy="590709"/>
                  <a:chOff x="2506246" y="836708"/>
                  <a:chExt cx="9410570" cy="590709"/>
                </a:xfrm>
              </p:grpSpPr>
              <p:pic>
                <p:nvPicPr>
                  <p:cNvPr id="359" name="Picture 358"/>
                  <p:cNvPicPr>
                    <a:picLocks noChangeAspect="1"/>
                  </p:cNvPicPr>
                  <p:nvPr/>
                </p:nvPicPr>
                <p:blipFill>
                  <a:blip r:embed="rId5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2506246" y="836708"/>
                    <a:ext cx="1051538" cy="590705"/>
                  </a:xfrm>
                  <a:prstGeom prst="rect">
                    <a:avLst/>
                  </a:prstGeom>
                </p:spPr>
              </p:pic>
              <p:grpSp>
                <p:nvGrpSpPr>
                  <p:cNvPr id="360" name="Group 359"/>
                  <p:cNvGrpSpPr/>
                  <p:nvPr/>
                </p:nvGrpSpPr>
                <p:grpSpPr>
                  <a:xfrm>
                    <a:off x="3557784" y="836709"/>
                    <a:ext cx="8359032" cy="590708"/>
                    <a:chOff x="1973608" y="836709"/>
                    <a:chExt cx="8359032" cy="590708"/>
                  </a:xfrm>
                </p:grpSpPr>
                <p:pic>
                  <p:nvPicPr>
                    <p:cNvPr id="361" name="Picture 360"/>
                    <p:cNvPicPr>
                      <a:picLocks noChangeAspect="1"/>
                    </p:cNvPicPr>
                    <p:nvPr/>
                  </p:nvPicPr>
                  <p:blipFill>
                    <a:blip r:embed="rId5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973608" y="836709"/>
                      <a:ext cx="1051538" cy="590705"/>
                    </a:xfrm>
                    <a:prstGeom prst="rect">
                      <a:avLst/>
                    </a:prstGeom>
                  </p:spPr>
                </p:pic>
                <p:grpSp>
                  <p:nvGrpSpPr>
                    <p:cNvPr id="362" name="Group 361"/>
                    <p:cNvGrpSpPr/>
                    <p:nvPr/>
                  </p:nvGrpSpPr>
                  <p:grpSpPr>
                    <a:xfrm>
                      <a:off x="3019762" y="836710"/>
                      <a:ext cx="7312878" cy="590707"/>
                      <a:chOff x="3019762" y="836710"/>
                      <a:chExt cx="7312878" cy="590707"/>
                    </a:xfrm>
                  </p:grpSpPr>
                  <p:pic>
                    <p:nvPicPr>
                      <p:cNvPr id="363" name="Picture 362"/>
                      <p:cNvPicPr>
                        <a:picLocks noChangeAspect="1"/>
                      </p:cNvPicPr>
                      <p:nvPr/>
                    </p:nvPicPr>
                    <p:blipFill>
                      <a:blip r:embed="rId5" cstate="print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3019762" y="836712"/>
                        <a:ext cx="1051538" cy="590705"/>
                      </a:xfrm>
                      <a:prstGeom prst="rect">
                        <a:avLst/>
                      </a:prstGeom>
                    </p:spPr>
                  </p:pic>
                  <p:grpSp>
                    <p:nvGrpSpPr>
                      <p:cNvPr id="364" name="Group 363"/>
                      <p:cNvGrpSpPr/>
                      <p:nvPr/>
                    </p:nvGrpSpPr>
                    <p:grpSpPr>
                      <a:xfrm>
                        <a:off x="4063061" y="836710"/>
                        <a:ext cx="6269579" cy="590707"/>
                        <a:chOff x="2034961" y="836710"/>
                        <a:chExt cx="6269579" cy="590707"/>
                      </a:xfrm>
                    </p:grpSpPr>
                    <p:pic>
                      <p:nvPicPr>
                        <p:cNvPr id="365" name="Picture 364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5" cstate="print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2034961" y="836712"/>
                          <a:ext cx="1051538" cy="590705"/>
                        </a:xfrm>
                        <a:prstGeom prst="rect">
                          <a:avLst/>
                        </a:prstGeom>
                      </p:spPr>
                    </p:pic>
                    <p:grpSp>
                      <p:nvGrpSpPr>
                        <p:cNvPr id="366" name="Group 365"/>
                        <p:cNvGrpSpPr/>
                        <p:nvPr/>
                      </p:nvGrpSpPr>
                      <p:grpSpPr>
                        <a:xfrm>
                          <a:off x="3078109" y="836710"/>
                          <a:ext cx="5226431" cy="590707"/>
                          <a:chOff x="2358029" y="836710"/>
                          <a:chExt cx="5226431" cy="590707"/>
                        </a:xfrm>
                      </p:grpSpPr>
                      <p:pic>
                        <p:nvPicPr>
                          <p:cNvPr id="367" name="Picture 366"/>
                          <p:cNvPicPr>
                            <a:picLocks noChangeAspect="1"/>
                          </p:cNvPicPr>
                          <p:nvPr/>
                        </p:nvPicPr>
                        <p:blipFill>
                          <a:blip r:embed="rId5" cstate="print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tretch>
                            <a:fillRect/>
                          </a:stretch>
                        </p:blipFill>
                        <p:spPr>
                          <a:xfrm>
                            <a:off x="2358029" y="836710"/>
                            <a:ext cx="1051538" cy="590705"/>
                          </a:xfrm>
                          <a:prstGeom prst="rect">
                            <a:avLst/>
                          </a:prstGeom>
                        </p:spPr>
                      </p:pic>
                      <p:pic>
                        <p:nvPicPr>
                          <p:cNvPr id="368" name="Picture 367"/>
                          <p:cNvPicPr>
                            <a:picLocks noChangeAspect="1"/>
                          </p:cNvPicPr>
                          <p:nvPr/>
                        </p:nvPicPr>
                        <p:blipFill>
                          <a:blip r:embed="rId5" cstate="print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tretch>
                            <a:fillRect/>
                          </a:stretch>
                        </p:blipFill>
                        <p:spPr>
                          <a:xfrm>
                            <a:off x="3391270" y="836712"/>
                            <a:ext cx="1051538" cy="590705"/>
                          </a:xfrm>
                          <a:prstGeom prst="rect">
                            <a:avLst/>
                          </a:prstGeom>
                        </p:spPr>
                      </p:pic>
                      <p:grpSp>
                        <p:nvGrpSpPr>
                          <p:cNvPr id="369" name="Group 368"/>
                          <p:cNvGrpSpPr/>
                          <p:nvPr/>
                        </p:nvGrpSpPr>
                        <p:grpSpPr>
                          <a:xfrm>
                            <a:off x="4442808" y="836711"/>
                            <a:ext cx="3141652" cy="590706"/>
                            <a:chOff x="2930640" y="836711"/>
                            <a:chExt cx="3141652" cy="590706"/>
                          </a:xfrm>
                        </p:grpSpPr>
                        <p:pic>
                          <p:nvPicPr>
                            <p:cNvPr id="370" name="Picture 369"/>
                            <p:cNvPicPr>
                              <a:picLocks noChangeAspect="1"/>
                            </p:cNvPicPr>
                            <p:nvPr/>
                          </p:nvPicPr>
                          <p:blipFill>
                            <a:blip r:embed="rId5" cstate="print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tretch>
                              <a:fillRect/>
                            </a:stretch>
                          </p:blipFill>
                          <p:spPr>
                            <a:xfrm>
                              <a:off x="2930640" y="836712"/>
                              <a:ext cx="1051538" cy="590705"/>
                            </a:xfrm>
                            <a:prstGeom prst="rect">
                              <a:avLst/>
                            </a:prstGeom>
                          </p:spPr>
                        </p:pic>
                        <p:grpSp>
                          <p:nvGrpSpPr>
                            <p:cNvPr id="371" name="Group 370"/>
                            <p:cNvGrpSpPr/>
                            <p:nvPr/>
                          </p:nvGrpSpPr>
                          <p:grpSpPr>
                            <a:xfrm>
                              <a:off x="3974910" y="836711"/>
                              <a:ext cx="2097382" cy="590706"/>
                              <a:chOff x="2887475" y="836711"/>
                              <a:chExt cx="2097382" cy="590706"/>
                            </a:xfrm>
                          </p:grpSpPr>
                          <p:pic>
                            <p:nvPicPr>
                              <p:cNvPr id="372" name="Picture 371"/>
                              <p:cNvPicPr>
                                <a:picLocks noChangeAspect="1"/>
                              </p:cNvPicPr>
                              <p:nvPr/>
                            </p:nvPicPr>
                            <p:blipFill>
                              <a:blip r:embed="rId5" cstate="print">
                                <a:extLst>
                                  <a:ext uri="{28A0092B-C50C-407E-A947-70E740481C1C}">
                                    <a14:useLocalDpi xmlns:a14="http://schemas.microsoft.com/office/drawing/2010/main" val="0"/>
                                  </a:ext>
                                </a:extLst>
                              </a:blip>
                              <a:stretch>
                                <a:fillRect/>
                              </a:stretch>
                            </p:blipFill>
                            <p:spPr>
                              <a:xfrm>
                                <a:off x="2887475" y="836711"/>
                                <a:ext cx="1051538" cy="590705"/>
                              </a:xfrm>
                              <a:prstGeom prst="rect">
                                <a:avLst/>
                              </a:prstGeom>
                            </p:spPr>
                          </p:pic>
                          <p:pic>
                            <p:nvPicPr>
                              <p:cNvPr id="373" name="Picture 372"/>
                              <p:cNvPicPr>
                                <a:picLocks noChangeAspect="1"/>
                              </p:cNvPicPr>
                              <p:nvPr/>
                            </p:nvPicPr>
                            <p:blipFill>
                              <a:blip r:embed="rId5" cstate="print">
                                <a:extLst>
                                  <a:ext uri="{28A0092B-C50C-407E-A947-70E740481C1C}">
                                    <a14:useLocalDpi xmlns:a14="http://schemas.microsoft.com/office/drawing/2010/main" val="0"/>
                                  </a:ext>
                                </a:extLst>
                              </a:blip>
                              <a:stretch>
                                <a:fillRect/>
                              </a:stretch>
                            </p:blipFill>
                            <p:spPr>
                              <a:xfrm>
                                <a:off x="3933319" y="836712"/>
                                <a:ext cx="1051538" cy="590705"/>
                              </a:xfrm>
                              <a:prstGeom prst="rect">
                                <a:avLst/>
                              </a:prstGeom>
                            </p:spPr>
                          </p:pic>
                        </p:grpSp>
                      </p:grpSp>
                    </p:grpSp>
                  </p:grpSp>
                </p:grpSp>
              </p:grpSp>
            </p:grpSp>
          </p:grpSp>
        </p:grpSp>
        <p:grpSp>
          <p:nvGrpSpPr>
            <p:cNvPr id="335" name="Group 334"/>
            <p:cNvGrpSpPr/>
            <p:nvPr/>
          </p:nvGrpSpPr>
          <p:grpSpPr>
            <a:xfrm>
              <a:off x="6180360" y="836319"/>
              <a:ext cx="11513406" cy="590836"/>
              <a:chOff x="1195498" y="836581"/>
              <a:chExt cx="11513406" cy="590836"/>
            </a:xfrm>
          </p:grpSpPr>
          <p:pic>
            <p:nvPicPr>
              <p:cNvPr id="336" name="Picture 335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95498" y="836581"/>
                <a:ext cx="1051538" cy="590705"/>
              </a:xfrm>
              <a:prstGeom prst="rect">
                <a:avLst/>
              </a:prstGeom>
            </p:spPr>
          </p:pic>
          <p:grpSp>
            <p:nvGrpSpPr>
              <p:cNvPr id="337" name="Group 336"/>
              <p:cNvGrpSpPr/>
              <p:nvPr/>
            </p:nvGrpSpPr>
            <p:grpSpPr>
              <a:xfrm>
                <a:off x="2246796" y="836708"/>
                <a:ext cx="10462108" cy="590709"/>
                <a:chOff x="2246796" y="836708"/>
                <a:chExt cx="10462108" cy="590709"/>
              </a:xfrm>
            </p:grpSpPr>
            <p:pic>
              <p:nvPicPr>
                <p:cNvPr id="338" name="Picture 337"/>
                <p:cNvPicPr>
                  <a:picLocks noChangeAspect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246796" y="836712"/>
                  <a:ext cx="1051538" cy="590705"/>
                </a:xfrm>
                <a:prstGeom prst="rect">
                  <a:avLst/>
                </a:prstGeom>
              </p:spPr>
            </p:pic>
            <p:grpSp>
              <p:nvGrpSpPr>
                <p:cNvPr id="339" name="Group 338"/>
                <p:cNvGrpSpPr/>
                <p:nvPr/>
              </p:nvGrpSpPr>
              <p:grpSpPr>
                <a:xfrm>
                  <a:off x="3298334" y="836708"/>
                  <a:ext cx="9410570" cy="590709"/>
                  <a:chOff x="2506246" y="836708"/>
                  <a:chExt cx="9410570" cy="590709"/>
                </a:xfrm>
              </p:grpSpPr>
              <p:pic>
                <p:nvPicPr>
                  <p:cNvPr id="340" name="Picture 339"/>
                  <p:cNvPicPr>
                    <a:picLocks noChangeAspect="1"/>
                  </p:cNvPicPr>
                  <p:nvPr/>
                </p:nvPicPr>
                <p:blipFill>
                  <a:blip r:embed="rId5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2506246" y="836708"/>
                    <a:ext cx="1051538" cy="590705"/>
                  </a:xfrm>
                  <a:prstGeom prst="rect">
                    <a:avLst/>
                  </a:prstGeom>
                </p:spPr>
              </p:pic>
              <p:grpSp>
                <p:nvGrpSpPr>
                  <p:cNvPr id="341" name="Group 340"/>
                  <p:cNvGrpSpPr/>
                  <p:nvPr/>
                </p:nvGrpSpPr>
                <p:grpSpPr>
                  <a:xfrm>
                    <a:off x="3557784" y="836709"/>
                    <a:ext cx="8359032" cy="590708"/>
                    <a:chOff x="1973608" y="836709"/>
                    <a:chExt cx="8359032" cy="590708"/>
                  </a:xfrm>
                </p:grpSpPr>
                <p:pic>
                  <p:nvPicPr>
                    <p:cNvPr id="342" name="Picture 341"/>
                    <p:cNvPicPr>
                      <a:picLocks noChangeAspect="1"/>
                    </p:cNvPicPr>
                    <p:nvPr/>
                  </p:nvPicPr>
                  <p:blipFill>
                    <a:blip r:embed="rId5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973608" y="836709"/>
                      <a:ext cx="1051538" cy="590705"/>
                    </a:xfrm>
                    <a:prstGeom prst="rect">
                      <a:avLst/>
                    </a:prstGeom>
                  </p:spPr>
                </p:pic>
                <p:grpSp>
                  <p:nvGrpSpPr>
                    <p:cNvPr id="343" name="Group 342"/>
                    <p:cNvGrpSpPr/>
                    <p:nvPr/>
                  </p:nvGrpSpPr>
                  <p:grpSpPr>
                    <a:xfrm>
                      <a:off x="3019762" y="836710"/>
                      <a:ext cx="7312878" cy="590707"/>
                      <a:chOff x="3019762" y="836710"/>
                      <a:chExt cx="7312878" cy="590707"/>
                    </a:xfrm>
                  </p:grpSpPr>
                  <p:pic>
                    <p:nvPicPr>
                      <p:cNvPr id="344" name="Picture 343"/>
                      <p:cNvPicPr>
                        <a:picLocks noChangeAspect="1"/>
                      </p:cNvPicPr>
                      <p:nvPr/>
                    </p:nvPicPr>
                    <p:blipFill>
                      <a:blip r:embed="rId5" cstate="print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3019762" y="836712"/>
                        <a:ext cx="1051538" cy="590705"/>
                      </a:xfrm>
                      <a:prstGeom prst="rect">
                        <a:avLst/>
                      </a:prstGeom>
                    </p:spPr>
                  </p:pic>
                  <p:grpSp>
                    <p:nvGrpSpPr>
                      <p:cNvPr id="345" name="Group 344"/>
                      <p:cNvGrpSpPr/>
                      <p:nvPr/>
                    </p:nvGrpSpPr>
                    <p:grpSpPr>
                      <a:xfrm>
                        <a:off x="4063061" y="836710"/>
                        <a:ext cx="6269579" cy="590707"/>
                        <a:chOff x="2034961" y="836710"/>
                        <a:chExt cx="6269579" cy="590707"/>
                      </a:xfrm>
                    </p:grpSpPr>
                    <p:pic>
                      <p:nvPicPr>
                        <p:cNvPr id="346" name="Picture 345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5" cstate="print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2034961" y="836712"/>
                          <a:ext cx="1051538" cy="590705"/>
                        </a:xfrm>
                        <a:prstGeom prst="rect">
                          <a:avLst/>
                        </a:prstGeom>
                      </p:spPr>
                    </p:pic>
                    <p:grpSp>
                      <p:nvGrpSpPr>
                        <p:cNvPr id="347" name="Group 346"/>
                        <p:cNvGrpSpPr/>
                        <p:nvPr/>
                      </p:nvGrpSpPr>
                      <p:grpSpPr>
                        <a:xfrm>
                          <a:off x="3078109" y="836710"/>
                          <a:ext cx="5226431" cy="590707"/>
                          <a:chOff x="2358029" y="836710"/>
                          <a:chExt cx="5226431" cy="590707"/>
                        </a:xfrm>
                      </p:grpSpPr>
                      <p:pic>
                        <p:nvPicPr>
                          <p:cNvPr id="348" name="Picture 347"/>
                          <p:cNvPicPr>
                            <a:picLocks noChangeAspect="1"/>
                          </p:cNvPicPr>
                          <p:nvPr/>
                        </p:nvPicPr>
                        <p:blipFill>
                          <a:blip r:embed="rId5" cstate="print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tretch>
                            <a:fillRect/>
                          </a:stretch>
                        </p:blipFill>
                        <p:spPr>
                          <a:xfrm>
                            <a:off x="2358029" y="836710"/>
                            <a:ext cx="1051538" cy="590705"/>
                          </a:xfrm>
                          <a:prstGeom prst="rect">
                            <a:avLst/>
                          </a:prstGeom>
                        </p:spPr>
                      </p:pic>
                      <p:pic>
                        <p:nvPicPr>
                          <p:cNvPr id="349" name="Picture 348"/>
                          <p:cNvPicPr>
                            <a:picLocks noChangeAspect="1"/>
                          </p:cNvPicPr>
                          <p:nvPr/>
                        </p:nvPicPr>
                        <p:blipFill>
                          <a:blip r:embed="rId5" cstate="print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tretch>
                            <a:fillRect/>
                          </a:stretch>
                        </p:blipFill>
                        <p:spPr>
                          <a:xfrm>
                            <a:off x="3381745" y="836712"/>
                            <a:ext cx="1051538" cy="590705"/>
                          </a:xfrm>
                          <a:prstGeom prst="rect">
                            <a:avLst/>
                          </a:prstGeom>
                        </p:spPr>
                      </p:pic>
                      <p:grpSp>
                        <p:nvGrpSpPr>
                          <p:cNvPr id="350" name="Group 349"/>
                          <p:cNvGrpSpPr/>
                          <p:nvPr/>
                        </p:nvGrpSpPr>
                        <p:grpSpPr>
                          <a:xfrm>
                            <a:off x="4433283" y="836711"/>
                            <a:ext cx="3151177" cy="590706"/>
                            <a:chOff x="2921115" y="836711"/>
                            <a:chExt cx="3151177" cy="590706"/>
                          </a:xfrm>
                        </p:grpSpPr>
                        <p:pic>
                          <p:nvPicPr>
                            <p:cNvPr id="351" name="Picture 350"/>
                            <p:cNvPicPr>
                              <a:picLocks noChangeAspect="1"/>
                            </p:cNvPicPr>
                            <p:nvPr/>
                          </p:nvPicPr>
                          <p:blipFill>
                            <a:blip r:embed="rId5" cstate="print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tretch>
                              <a:fillRect/>
                            </a:stretch>
                          </p:blipFill>
                          <p:spPr>
                            <a:xfrm>
                              <a:off x="2921115" y="836712"/>
                              <a:ext cx="1051538" cy="590705"/>
                            </a:xfrm>
                            <a:prstGeom prst="rect">
                              <a:avLst/>
                            </a:prstGeom>
                          </p:spPr>
                        </p:pic>
                        <p:grpSp>
                          <p:nvGrpSpPr>
                            <p:cNvPr id="352" name="Group 351"/>
                            <p:cNvGrpSpPr/>
                            <p:nvPr/>
                          </p:nvGrpSpPr>
                          <p:grpSpPr>
                            <a:xfrm>
                              <a:off x="3974910" y="836711"/>
                              <a:ext cx="2097382" cy="590706"/>
                              <a:chOff x="2887475" y="836711"/>
                              <a:chExt cx="2097382" cy="590706"/>
                            </a:xfrm>
                          </p:grpSpPr>
                          <p:pic>
                            <p:nvPicPr>
                              <p:cNvPr id="353" name="Picture 352"/>
                              <p:cNvPicPr>
                                <a:picLocks noChangeAspect="1"/>
                              </p:cNvPicPr>
                              <p:nvPr/>
                            </p:nvPicPr>
                            <p:blipFill>
                              <a:blip r:embed="rId5" cstate="print">
                                <a:extLst>
                                  <a:ext uri="{28A0092B-C50C-407E-A947-70E740481C1C}">
                                    <a14:useLocalDpi xmlns:a14="http://schemas.microsoft.com/office/drawing/2010/main" val="0"/>
                                  </a:ext>
                                </a:extLst>
                              </a:blip>
                              <a:stretch>
                                <a:fillRect/>
                              </a:stretch>
                            </p:blipFill>
                            <p:spPr>
                              <a:xfrm>
                                <a:off x="2887475" y="836711"/>
                                <a:ext cx="1051538" cy="590705"/>
                              </a:xfrm>
                              <a:prstGeom prst="rect">
                                <a:avLst/>
                              </a:prstGeom>
                            </p:spPr>
                          </p:pic>
                          <p:pic>
                            <p:nvPicPr>
                              <p:cNvPr id="354" name="Picture 353"/>
                              <p:cNvPicPr>
                                <a:picLocks noChangeAspect="1"/>
                              </p:cNvPicPr>
                              <p:nvPr/>
                            </p:nvPicPr>
                            <p:blipFill>
                              <a:blip r:embed="rId5" cstate="print">
                                <a:extLst>
                                  <a:ext uri="{28A0092B-C50C-407E-A947-70E740481C1C}">
                                    <a14:useLocalDpi xmlns:a14="http://schemas.microsoft.com/office/drawing/2010/main" val="0"/>
                                  </a:ext>
                                </a:extLst>
                              </a:blip>
                              <a:stretch>
                                <a:fillRect/>
                              </a:stretch>
                            </p:blipFill>
                            <p:spPr>
                              <a:xfrm>
                                <a:off x="3933319" y="836712"/>
                                <a:ext cx="1051538" cy="590705"/>
                              </a:xfrm>
                              <a:prstGeom prst="rect">
                                <a:avLst/>
                              </a:prstGeom>
                            </p:spPr>
                          </p:pic>
                        </p:grpSp>
                      </p:grpSp>
                    </p:grpSp>
                  </p:grpSp>
                </p:grpSp>
              </p:grpSp>
            </p:grpSp>
          </p:grpSp>
        </p:grpSp>
      </p:grpSp>
    </p:spTree>
    <p:extLst>
      <p:ext uri="{BB962C8B-B14F-4D97-AF65-F5344CB8AC3E}">
        <p14:creationId xmlns:p14="http://schemas.microsoft.com/office/powerpoint/2010/main" val="368714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repeatCount="indefinite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95 7.86673E-8 L 0.25799 -0.00093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760" y="-4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repeatCount="indefinite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4.15356E-6 L -0.30226 -0.00047 " pathEditMode="relative" rAng="0" ptsTypes="AA">
                                      <p:cBhvr>
                                        <p:cTn id="8" dur="200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122" y="-23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3" presetClass="path" presetSubtype="0" repeatCount="indefinite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5226 -0.00116 L 0.08454 -0.00116 " pathEditMode="relative" rAng="0" ptsTypes="AA">
                                      <p:cBhvr>
                                        <p:cTn id="10" dur="20000" fill="hold"/>
                                        <p:tgtEl>
                                          <p:spTgt spid="2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840" y="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3" presetClass="path" presetSubtype="0" repeatCount="indefinite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4.81481E-6 L -0.28143 0.00116 " pathEditMode="relative" rAng="0" ptsTypes="AA">
                                      <p:cBhvr>
                                        <p:cTn id="12" dur="2000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063" y="46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35" presetClass="path" presetSubtype="0" repeatCount="indefinite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14" dur="20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E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9916" y="548680"/>
            <a:ext cx="8221647" cy="54842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31145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235249"/>
            <a:ext cx="4752528" cy="6434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23017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34744"/>
            <a:ext cx="4472905" cy="6762938"/>
          </a:xfrm>
          <a:prstGeom prst="rect">
            <a:avLst/>
          </a:prstGeom>
          <a:noFill/>
          <a:ln w="57150">
            <a:solidFill>
              <a:srgbClr val="C00000"/>
            </a:solidFill>
            <a:miter lim="800000"/>
            <a:headEnd/>
            <a:tailEnd/>
          </a:ln>
          <a:effectLst/>
          <a:scene3d>
            <a:camera prst="isometricOffAxis1Righ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6588224" y="2132856"/>
            <a:ext cx="2439045" cy="774672"/>
            <a:chOff x="6960540" y="-43728"/>
            <a:chExt cx="2439045" cy="774672"/>
          </a:xfrm>
        </p:grpSpPr>
        <p:sp>
          <p:nvSpPr>
            <p:cNvPr id="4" name="Rounded Rectangle 3">
              <a:hlinkClick r:id="rId4" action="ppaction://hlinkfile"/>
            </p:cNvPr>
            <p:cNvSpPr/>
            <p:nvPr/>
          </p:nvSpPr>
          <p:spPr>
            <a:xfrm>
              <a:off x="6960540" y="-43728"/>
              <a:ext cx="1642244" cy="774672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E" dirty="0" smtClean="0">
                  <a:solidFill>
                    <a:srgbClr val="C00000"/>
                  </a:solidFill>
                </a:rPr>
                <a:t>BIMDAS</a:t>
              </a:r>
            </a:p>
            <a:p>
              <a:pPr algn="ctr"/>
              <a:r>
                <a:rPr lang="en-IE" dirty="0" smtClean="0">
                  <a:solidFill>
                    <a:srgbClr val="C00000"/>
                  </a:solidFill>
                </a:rPr>
                <a:t>Worksheet</a:t>
              </a:r>
            </a:p>
          </p:txBody>
        </p:sp>
        <p:sp>
          <p:nvSpPr>
            <p:cNvPr id="5" name="Rounded Rectangle 4"/>
            <p:cNvSpPr/>
            <p:nvPr/>
          </p:nvSpPr>
          <p:spPr>
            <a:xfrm>
              <a:off x="8319465" y="-16432"/>
              <a:ext cx="1080120" cy="72008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E" sz="5400" dirty="0" smtClean="0">
                  <a:solidFill>
                    <a:srgbClr val="C00000"/>
                  </a:solidFill>
                  <a:sym typeface="Wingdings"/>
                </a:rPr>
                <a:t></a:t>
              </a:r>
              <a:endParaRPr lang="en-IE" sz="5400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273370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Callout 2 1"/>
          <p:cNvSpPr/>
          <p:nvPr/>
        </p:nvSpPr>
        <p:spPr>
          <a:xfrm>
            <a:off x="167950" y="1412776"/>
            <a:ext cx="1986203" cy="1656184"/>
          </a:xfrm>
          <a:prstGeom prst="borderCallout2">
            <a:avLst>
              <a:gd name="adj1" fmla="val 23072"/>
              <a:gd name="adj2" fmla="val 101426"/>
              <a:gd name="adj3" fmla="val 61607"/>
              <a:gd name="adj4" fmla="val 106472"/>
              <a:gd name="adj5" fmla="val 64194"/>
              <a:gd name="adj6" fmla="val 131105"/>
            </a:avLst>
          </a:prstGeom>
          <a:solidFill>
            <a:srgbClr val="C00000"/>
          </a:solidFill>
          <a:ln w="762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/>
              <a:t>This allows me to access all the alternate functions written in  red above the key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603924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Callout 2 1"/>
          <p:cNvSpPr/>
          <p:nvPr/>
        </p:nvSpPr>
        <p:spPr>
          <a:xfrm>
            <a:off x="107504" y="1628800"/>
            <a:ext cx="2160240" cy="1800200"/>
          </a:xfrm>
          <a:prstGeom prst="borderCallout2">
            <a:avLst>
              <a:gd name="adj1" fmla="val 23072"/>
              <a:gd name="adj2" fmla="val 101426"/>
              <a:gd name="adj3" fmla="val 61607"/>
              <a:gd name="adj4" fmla="val 118686"/>
              <a:gd name="adj5" fmla="val 65719"/>
              <a:gd name="adj6" fmla="val 119973"/>
            </a:avLst>
          </a:prstGeom>
          <a:solidFill>
            <a:srgbClr val="C00000"/>
          </a:solidFill>
          <a:ln w="762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/>
              <a:t>This allows me to access all the alternate functions written in </a:t>
            </a:r>
            <a:r>
              <a:rPr lang="en-IE" dirty="0" smtClean="0"/>
              <a:t>Green </a:t>
            </a:r>
          </a:p>
          <a:p>
            <a:pPr algn="ctr"/>
            <a:r>
              <a:rPr lang="en-IE" dirty="0" smtClean="0"/>
              <a:t>above the key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960864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Callout 2 1"/>
          <p:cNvSpPr/>
          <p:nvPr/>
        </p:nvSpPr>
        <p:spPr>
          <a:xfrm>
            <a:off x="146949" y="620688"/>
            <a:ext cx="2120795" cy="1584176"/>
          </a:xfrm>
          <a:prstGeom prst="borderCallout2">
            <a:avLst>
              <a:gd name="adj1" fmla="val 100781"/>
              <a:gd name="adj2" fmla="val 48893"/>
              <a:gd name="adj3" fmla="val 126439"/>
              <a:gd name="adj4" fmla="val 86883"/>
              <a:gd name="adj5" fmla="val 126622"/>
              <a:gd name="adj6" fmla="val 124488"/>
            </a:avLst>
          </a:prstGeom>
          <a:solidFill>
            <a:srgbClr val="C00000"/>
          </a:solidFill>
          <a:ln w="762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/>
              <a:t>To CLEAR contents</a:t>
            </a:r>
          </a:p>
          <a:p>
            <a:r>
              <a:rPr lang="en-IE" dirty="0" smtClean="0"/>
              <a:t>0.   Display</a:t>
            </a:r>
          </a:p>
          <a:p>
            <a:r>
              <a:rPr lang="en-IE" dirty="0" smtClean="0"/>
              <a:t>(retains Memories)</a:t>
            </a:r>
          </a:p>
          <a:p>
            <a:pPr marL="342900" indent="-342900">
              <a:buAutoNum type="arabicPeriod"/>
            </a:pPr>
            <a:r>
              <a:rPr lang="en-IE" dirty="0" smtClean="0"/>
              <a:t>Memory</a:t>
            </a:r>
          </a:p>
          <a:p>
            <a:pPr marL="342900" indent="-342900">
              <a:buAutoNum type="arabicPeriod"/>
            </a:pPr>
            <a:r>
              <a:rPr lang="en-IE" dirty="0" smtClean="0"/>
              <a:t>RESET all</a:t>
            </a:r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2225" y="816582"/>
            <a:ext cx="4019550" cy="1390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5747" y="816582"/>
            <a:ext cx="4048125" cy="140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6987" y="816582"/>
            <a:ext cx="4010025" cy="140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030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Callout 2 2"/>
          <p:cNvSpPr/>
          <p:nvPr/>
        </p:nvSpPr>
        <p:spPr>
          <a:xfrm>
            <a:off x="6249888" y="3096519"/>
            <a:ext cx="2664296" cy="1800200"/>
          </a:xfrm>
          <a:prstGeom prst="borderCallout2">
            <a:avLst>
              <a:gd name="adj1" fmla="val 11512"/>
              <a:gd name="adj2" fmla="val -2965"/>
              <a:gd name="adj3" fmla="val -1253"/>
              <a:gd name="adj4" fmla="val -11728"/>
              <a:gd name="adj5" fmla="val -3022"/>
              <a:gd name="adj6" fmla="val -47050"/>
            </a:avLst>
          </a:prstGeom>
          <a:solidFill>
            <a:srgbClr val="C00000"/>
          </a:solidFill>
          <a:ln w="762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/>
              <a:t>These cursors allows me to navigate through a </a:t>
            </a:r>
          </a:p>
          <a:p>
            <a:pPr algn="ctr"/>
            <a:r>
              <a:rPr lang="en-IE" dirty="0" smtClean="0"/>
              <a:t>Menu, </a:t>
            </a:r>
          </a:p>
          <a:p>
            <a:pPr algn="ctr"/>
            <a:r>
              <a:rPr lang="en-IE" dirty="0" smtClean="0"/>
              <a:t> a current or a previous</a:t>
            </a:r>
          </a:p>
          <a:p>
            <a:pPr algn="ctr"/>
            <a:r>
              <a:rPr lang="en-IE" dirty="0" smtClean="0"/>
              <a:t> calculation</a:t>
            </a:r>
            <a:endParaRPr lang="en-IE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742331"/>
            <a:ext cx="1809750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856" y="2276872"/>
            <a:ext cx="1809750" cy="35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856" y="2744094"/>
            <a:ext cx="1809750" cy="35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4"/>
          <a:stretch/>
        </p:blipFill>
        <p:spPr bwMode="auto">
          <a:xfrm>
            <a:off x="376856" y="3136518"/>
            <a:ext cx="1809750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89019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2700" y="805648"/>
            <a:ext cx="4038600" cy="1381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Line Callout 2 3"/>
          <p:cNvSpPr/>
          <p:nvPr/>
        </p:nvSpPr>
        <p:spPr>
          <a:xfrm>
            <a:off x="6964127" y="3632446"/>
            <a:ext cx="1944000" cy="936104"/>
          </a:xfrm>
          <a:prstGeom prst="borderCallout2">
            <a:avLst>
              <a:gd name="adj1" fmla="val -787"/>
              <a:gd name="adj2" fmla="val 1070"/>
              <a:gd name="adj3" fmla="val -95138"/>
              <a:gd name="adj4" fmla="val 391"/>
              <a:gd name="adj5" fmla="val -89235"/>
              <a:gd name="adj6" fmla="val -22175"/>
            </a:avLst>
          </a:prstGeom>
          <a:solidFill>
            <a:srgbClr val="C00000"/>
          </a:solidFill>
          <a:ln w="762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/>
              <a:t>This allows me to change the mode of the calculator</a:t>
            </a:r>
            <a:endParaRPr lang="en-IE" dirty="0"/>
          </a:p>
        </p:txBody>
      </p:sp>
      <p:sp>
        <p:nvSpPr>
          <p:cNvPr id="6" name="Line Callout 2 5"/>
          <p:cNvSpPr/>
          <p:nvPr/>
        </p:nvSpPr>
        <p:spPr>
          <a:xfrm>
            <a:off x="179512" y="764704"/>
            <a:ext cx="2160240" cy="936104"/>
          </a:xfrm>
          <a:prstGeom prst="borderCallout2">
            <a:avLst>
              <a:gd name="adj1" fmla="val 27615"/>
              <a:gd name="adj2" fmla="val 102903"/>
              <a:gd name="adj3" fmla="val 33211"/>
              <a:gd name="adj4" fmla="val 125084"/>
              <a:gd name="adj5" fmla="val 44075"/>
              <a:gd name="adj6" fmla="val 129574"/>
            </a:avLst>
          </a:prstGeom>
          <a:solidFill>
            <a:srgbClr val="C00000"/>
          </a:solidFill>
          <a:ln w="762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/>
              <a:t>General Calculations</a:t>
            </a:r>
            <a:endParaRPr lang="en-IE" dirty="0"/>
          </a:p>
        </p:txBody>
      </p:sp>
      <p:sp>
        <p:nvSpPr>
          <p:cNvPr id="7" name="Line Callout 2 6"/>
          <p:cNvSpPr/>
          <p:nvPr/>
        </p:nvSpPr>
        <p:spPr>
          <a:xfrm>
            <a:off x="179512" y="2347450"/>
            <a:ext cx="2160240" cy="1297573"/>
          </a:xfrm>
          <a:prstGeom prst="borderCallout2">
            <a:avLst>
              <a:gd name="adj1" fmla="val 50332"/>
              <a:gd name="adj2" fmla="val 102903"/>
              <a:gd name="adj3" fmla="val -5407"/>
              <a:gd name="adj4" fmla="val 114748"/>
              <a:gd name="adj5" fmla="val -42223"/>
              <a:gd name="adj6" fmla="val 134481"/>
            </a:avLst>
          </a:prstGeom>
          <a:solidFill>
            <a:srgbClr val="C00000"/>
          </a:solidFill>
          <a:ln w="762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/>
              <a:t>Allows you to practice your multiplication tables</a:t>
            </a:r>
            <a:endParaRPr lang="en-IE" dirty="0"/>
          </a:p>
        </p:txBody>
      </p:sp>
      <p:sp>
        <p:nvSpPr>
          <p:cNvPr id="8" name="Line Callout 2 7"/>
          <p:cNvSpPr/>
          <p:nvPr/>
        </p:nvSpPr>
        <p:spPr>
          <a:xfrm>
            <a:off x="6876256" y="805648"/>
            <a:ext cx="2016000" cy="936104"/>
          </a:xfrm>
          <a:prstGeom prst="borderCallout2">
            <a:avLst>
              <a:gd name="adj1" fmla="val 27615"/>
              <a:gd name="adj2" fmla="val -5872"/>
              <a:gd name="adj3" fmla="val 42298"/>
              <a:gd name="adj4" fmla="val -29464"/>
              <a:gd name="adj5" fmla="val 45839"/>
              <a:gd name="adj6" fmla="val -53199"/>
            </a:avLst>
          </a:prstGeom>
          <a:solidFill>
            <a:srgbClr val="C00000"/>
          </a:solidFill>
          <a:ln w="762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/>
              <a:t>Statistical and Regression Calculations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581208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Line Callout 2 6"/>
          <p:cNvSpPr/>
          <p:nvPr/>
        </p:nvSpPr>
        <p:spPr>
          <a:xfrm>
            <a:off x="179512" y="1988840"/>
            <a:ext cx="2160240" cy="720080"/>
          </a:xfrm>
          <a:prstGeom prst="borderCallout2">
            <a:avLst>
              <a:gd name="adj1" fmla="val 111075"/>
              <a:gd name="adj2" fmla="val 49326"/>
              <a:gd name="adj3" fmla="val 160414"/>
              <a:gd name="adj4" fmla="val 70934"/>
              <a:gd name="adj5" fmla="val 161145"/>
              <a:gd name="adj6" fmla="val 120442"/>
            </a:avLst>
          </a:prstGeom>
          <a:solidFill>
            <a:srgbClr val="C00000"/>
          </a:solidFill>
          <a:ln w="762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/>
              <a:t>SET UP</a:t>
            </a: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6885" y="814214"/>
            <a:ext cx="4067175" cy="1390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3960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361546" y="2636912"/>
            <a:ext cx="8496944" cy="1296144"/>
            <a:chOff x="361546" y="2636912"/>
            <a:chExt cx="8496944" cy="1296144"/>
          </a:xfrm>
        </p:grpSpPr>
        <p:sp>
          <p:nvSpPr>
            <p:cNvPr id="4" name="Rectangle 3"/>
            <p:cNvSpPr/>
            <p:nvPr/>
          </p:nvSpPr>
          <p:spPr>
            <a:xfrm>
              <a:off x="361546" y="2636912"/>
              <a:ext cx="8496944" cy="1296144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IE" b="1" u="sng" dirty="0" smtClean="0">
                  <a:solidFill>
                    <a:srgbClr val="C00000"/>
                  </a:solidFill>
                </a:rPr>
                <a:t>0  </a:t>
              </a:r>
              <a:r>
                <a:rPr lang="en-IE" b="1" u="sng" dirty="0" err="1" smtClean="0">
                  <a:solidFill>
                    <a:srgbClr val="C00000"/>
                  </a:solidFill>
                </a:rPr>
                <a:t>Deg</a:t>
              </a:r>
              <a:r>
                <a:rPr lang="en-IE" b="1" u="sng" dirty="0" smtClean="0">
                  <a:solidFill>
                    <a:srgbClr val="C00000"/>
                  </a:solidFill>
                </a:rPr>
                <a:t>  </a:t>
              </a:r>
              <a:r>
                <a:rPr lang="en-IE" b="1" dirty="0" smtClean="0">
                  <a:solidFill>
                    <a:srgbClr val="C00000"/>
                  </a:solidFill>
                </a:rPr>
                <a:t> 1  Rad   2   </a:t>
              </a:r>
              <a:r>
                <a:rPr lang="en-IE" b="1" dirty="0" err="1" smtClean="0">
                  <a:solidFill>
                    <a:srgbClr val="C00000"/>
                  </a:solidFill>
                </a:rPr>
                <a:t>Gra</a:t>
              </a:r>
              <a:r>
                <a:rPr lang="en-IE" b="1" dirty="0" smtClean="0">
                  <a:solidFill>
                    <a:srgbClr val="C00000"/>
                  </a:solidFill>
                </a:rPr>
                <a:t> </a:t>
              </a:r>
              <a:r>
                <a:rPr lang="en-IE" dirty="0" smtClean="0">
                  <a:solidFill>
                    <a:srgbClr val="C00000"/>
                  </a:solidFill>
                </a:rPr>
                <a:t>Specifies degrees, radians or grads as the angle unit for value input and calculation result display.</a:t>
              </a:r>
            </a:p>
            <a:p>
              <a:endParaRPr lang="en-IE" dirty="0">
                <a:solidFill>
                  <a:srgbClr val="C00000"/>
                </a:solidFill>
              </a:endParaRPr>
            </a:p>
            <a:p>
              <a:r>
                <a:rPr lang="en-IE" dirty="0" smtClean="0">
                  <a:solidFill>
                    <a:srgbClr val="C00000"/>
                  </a:solidFill>
                </a:rPr>
                <a:t>Note: </a:t>
              </a:r>
              <a:r>
                <a:rPr lang="en-IE" dirty="0" err="1" smtClean="0">
                  <a:solidFill>
                    <a:srgbClr val="C00000"/>
                  </a:solidFill>
                </a:rPr>
                <a:t>Deg</a:t>
              </a:r>
              <a:r>
                <a:rPr lang="en-IE" dirty="0" smtClean="0">
                  <a:solidFill>
                    <a:srgbClr val="C00000"/>
                  </a:solidFill>
                </a:rPr>
                <a:t>  RAD GRA are displayed on the top line of the calculator</a:t>
              </a:r>
              <a:endParaRPr lang="en-IE" dirty="0">
                <a:solidFill>
                  <a:srgbClr val="C00000"/>
                </a:solidFill>
              </a:endParaRPr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1151453" y="2757178"/>
              <a:ext cx="216000" cy="216000"/>
            </a:xfrm>
            <a:prstGeom prst="round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1882438" y="2757178"/>
              <a:ext cx="216000" cy="216000"/>
            </a:xfrm>
            <a:prstGeom prst="round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394626" y="2765837"/>
              <a:ext cx="216000" cy="216000"/>
            </a:xfrm>
            <a:prstGeom prst="round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7453" y="4149080"/>
            <a:ext cx="6501322" cy="2317601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1268" y="836712"/>
            <a:ext cx="4067175" cy="1390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5935" y="833264"/>
            <a:ext cx="4048125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00157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auto">
          <a:xfrm>
            <a:off x="0" y="3"/>
            <a:ext cx="9144000" cy="1021277"/>
          </a:xfrm>
          <a:prstGeom prst="rect">
            <a:avLst/>
          </a:prstGeom>
          <a:solidFill>
            <a:srgbClr val="99003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IE" sz="3600" b="1" i="1" dirty="0">
                <a:solidFill>
                  <a:srgbClr val="FFCC33"/>
                </a:solidFill>
              </a:rPr>
              <a:t>Project Maths</a:t>
            </a:r>
            <a:r>
              <a:rPr lang="en-IE" sz="3600" b="1" i="1" dirty="0" smtClean="0">
                <a:solidFill>
                  <a:srgbClr val="FFCC33"/>
                </a:solidFill>
              </a:rPr>
              <a:t>: Use of Sharp Calculators</a:t>
            </a:r>
            <a:endParaRPr lang="en-IE" sz="3600" b="1" i="1" dirty="0">
              <a:solidFill>
                <a:srgbClr val="FFCC33"/>
              </a:solidFill>
              <a:ea typeface="ＭＳ Ｐゴシック" pitchFamily="34" charset="-128"/>
            </a:endParaRPr>
          </a:p>
        </p:txBody>
      </p:sp>
      <p:grpSp>
        <p:nvGrpSpPr>
          <p:cNvPr id="2" name="Group 26"/>
          <p:cNvGrpSpPr/>
          <p:nvPr/>
        </p:nvGrpSpPr>
        <p:grpSpPr>
          <a:xfrm>
            <a:off x="652321" y="6097751"/>
            <a:ext cx="3246007" cy="534473"/>
            <a:chOff x="961324" y="5863285"/>
            <a:chExt cx="6440503" cy="850609"/>
          </a:xfrm>
        </p:grpSpPr>
        <p:pic>
          <p:nvPicPr>
            <p:cNvPr id="22" name="Picture 3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627105" y="5863285"/>
              <a:ext cx="1403215" cy="779646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24" name="Picture 23" descr="logo.png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961324" y="5863285"/>
              <a:ext cx="1489448" cy="794084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25" name="Picture 24" descr="NDP_logo.jpg"/>
            <p:cNvPicPr>
              <a:picLocks noChangeAspect="1"/>
            </p:cNvPicPr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4206653" y="5863285"/>
              <a:ext cx="1939710" cy="775227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26" name="Picture 25" descr="ec_drumcondra.jpg"/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6322695" y="5863285"/>
              <a:ext cx="1079132" cy="850609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</p:grpSp>
      <p:sp>
        <p:nvSpPr>
          <p:cNvPr id="3" name="Rounded Rectangle 2"/>
          <p:cNvSpPr/>
          <p:nvPr/>
        </p:nvSpPr>
        <p:spPr>
          <a:xfrm>
            <a:off x="742168" y="1412776"/>
            <a:ext cx="5236422" cy="3240509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285750" indent="-285750">
              <a:buFont typeface="Arial" pitchFamily="34" charset="0"/>
              <a:buChar char="•"/>
            </a:pPr>
            <a:r>
              <a:rPr lang="en-IE" sz="2400" dirty="0" smtClean="0">
                <a:solidFill>
                  <a:srgbClr val="FFC000"/>
                </a:solidFill>
              </a:rPr>
              <a:t>BIMDAS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IE" sz="2400" dirty="0" smtClean="0">
                <a:solidFill>
                  <a:srgbClr val="FFC000"/>
                </a:solidFill>
              </a:rPr>
              <a:t>Clear Memory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IE" sz="2400" dirty="0" smtClean="0">
                <a:solidFill>
                  <a:srgbClr val="FFC000"/>
                </a:solidFill>
              </a:rPr>
              <a:t>MODE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IE" sz="2400" dirty="0" smtClean="0">
                <a:solidFill>
                  <a:srgbClr val="FFC000"/>
                </a:solidFill>
              </a:rPr>
              <a:t>SETUP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IE" sz="2400" dirty="0" smtClean="0">
                <a:solidFill>
                  <a:srgbClr val="FFC000"/>
                </a:solidFill>
              </a:rPr>
              <a:t>MEMORIES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IE" sz="2400" dirty="0" smtClean="0">
                <a:solidFill>
                  <a:srgbClr val="FFC000"/>
                </a:solidFill>
              </a:rPr>
              <a:t>GENERAL FUNCTIONS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IE" sz="2400" dirty="0" smtClean="0">
                <a:solidFill>
                  <a:srgbClr val="FFC000"/>
                </a:solidFill>
              </a:rPr>
              <a:t>RANDOM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IE" sz="2400" dirty="0" smtClean="0">
                <a:solidFill>
                  <a:srgbClr val="FFC000"/>
                </a:solidFill>
              </a:rPr>
              <a:t>PERMUTATIONS/COMBINATIONS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IE" sz="2400" dirty="0" smtClean="0">
                <a:solidFill>
                  <a:srgbClr val="FFC000"/>
                </a:solidFill>
              </a:rPr>
              <a:t>STATISTICS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IE" sz="2400" dirty="0" smtClean="0">
                <a:solidFill>
                  <a:srgbClr val="FFC000"/>
                </a:solidFill>
              </a:rPr>
              <a:t>ABSOLUTE VALUE</a:t>
            </a:r>
          </a:p>
          <a:p>
            <a:pPr marL="285750" indent="-285750">
              <a:buFont typeface="Arial" pitchFamily="34" charset="0"/>
              <a:buChar char="•"/>
            </a:pPr>
            <a:endParaRPr lang="en-IE" sz="2400" dirty="0" smtClean="0">
              <a:solidFill>
                <a:srgbClr val="FFC000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endParaRPr lang="en-IE" sz="2400" dirty="0" smtClean="0">
              <a:solidFill>
                <a:srgbClr val="FFC000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endParaRPr lang="en-IE" sz="2400" dirty="0">
              <a:solidFill>
                <a:srgbClr val="FFC000"/>
              </a:solidFill>
            </a:endParaRPr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2058" name="FOfficeDoc1" r:id="rId2" imgW="2238687" imgH="1603393"/>
        </mc:Choice>
        <mc:Fallback>
          <p:control name="FOfficeDoc1" r:id="rId2" imgW="2238687" imgH="1603393">
            <p:pic>
              <p:nvPicPr>
                <p:cNvPr id="0" name="FOfficeDoc1"/>
                <p:cNvPicPr preferRelativeResize="0">
                  <a:picLocks noChangeAspect="1" noChangeArrowheads="1" noChangeShapeType="1"/>
                </p:cNvPicPr>
                <p:nvPr>
                  <p:custDataLst>
                    <p:tags r:id="rId3"/>
                  </p:custDataLst>
                </p:nvPr>
              </p:nvPicPr>
              <p:blipFill>
                <a:blip r:embed="rId10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588125" y="5013325"/>
                  <a:ext cx="2238375" cy="16033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361496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395536" y="2424460"/>
            <a:ext cx="8496944" cy="491606"/>
            <a:chOff x="365218" y="2636912"/>
            <a:chExt cx="8496944" cy="491606"/>
          </a:xfrm>
        </p:grpSpPr>
        <p:sp>
          <p:nvSpPr>
            <p:cNvPr id="8" name="Rectangle 7"/>
            <p:cNvSpPr/>
            <p:nvPr/>
          </p:nvSpPr>
          <p:spPr>
            <a:xfrm>
              <a:off x="365218" y="2636912"/>
              <a:ext cx="8496944" cy="491606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IE" b="1" dirty="0">
                  <a:solidFill>
                    <a:srgbClr val="C00000"/>
                  </a:solidFill>
                </a:rPr>
                <a:t>0</a:t>
              </a:r>
              <a:r>
                <a:rPr lang="en-IE" b="1" dirty="0" smtClean="0">
                  <a:solidFill>
                    <a:srgbClr val="C00000"/>
                  </a:solidFill>
                </a:rPr>
                <a:t>  Fix     1   </a:t>
              </a:r>
              <a:r>
                <a:rPr lang="en-IE" b="1" dirty="0" err="1" smtClean="0">
                  <a:solidFill>
                    <a:srgbClr val="C00000"/>
                  </a:solidFill>
                </a:rPr>
                <a:t>Sci</a:t>
              </a:r>
              <a:r>
                <a:rPr lang="en-IE" b="1" dirty="0" smtClean="0">
                  <a:solidFill>
                    <a:srgbClr val="C00000"/>
                  </a:solidFill>
                </a:rPr>
                <a:t>   2     ENG    3  </a:t>
              </a:r>
              <a:r>
                <a:rPr lang="en-IE" b="1" u="sng" dirty="0" smtClean="0">
                  <a:solidFill>
                    <a:srgbClr val="C00000"/>
                  </a:solidFill>
                </a:rPr>
                <a:t>Norm 1</a:t>
              </a:r>
              <a:r>
                <a:rPr lang="en-IE" b="1" dirty="0" smtClean="0">
                  <a:solidFill>
                    <a:srgbClr val="C00000"/>
                  </a:solidFill>
                </a:rPr>
                <a:t>    4  Norm 2  </a:t>
              </a:r>
            </a:p>
            <a:p>
              <a:r>
                <a:rPr lang="en-IE" dirty="0" smtClean="0">
                  <a:solidFill>
                    <a:srgbClr val="C00000"/>
                  </a:solidFill>
                </a:rPr>
                <a:t>Specifies the number of digits for display of a calculation result</a:t>
              </a:r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1151453" y="2650204"/>
              <a:ext cx="216000" cy="216000"/>
            </a:xfrm>
            <a:prstGeom prst="round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1861966" y="2648431"/>
              <a:ext cx="216000" cy="216000"/>
            </a:xfrm>
            <a:prstGeom prst="round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394626" y="2646988"/>
              <a:ext cx="216000" cy="216000"/>
            </a:xfrm>
            <a:prstGeom prst="round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</p:grpSp>
      <p:sp>
        <p:nvSpPr>
          <p:cNvPr id="12" name="Rectangle 11"/>
          <p:cNvSpPr/>
          <p:nvPr/>
        </p:nvSpPr>
        <p:spPr>
          <a:xfrm>
            <a:off x="391864" y="2924944"/>
            <a:ext cx="8496944" cy="187942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IE" b="1" dirty="0" smtClean="0">
                <a:solidFill>
                  <a:srgbClr val="C00000"/>
                </a:solidFill>
              </a:rPr>
              <a:t>Fix:  </a:t>
            </a:r>
            <a:r>
              <a:rPr lang="en-IE" dirty="0" smtClean="0">
                <a:solidFill>
                  <a:srgbClr val="C00000"/>
                </a:solidFill>
              </a:rPr>
              <a:t>The value you specify (from 0 to 9) controls the number of decimal places for displayed calculation results.  Calculation results are rounded off to the specified digit before being displayed.</a:t>
            </a:r>
          </a:p>
          <a:p>
            <a:r>
              <a:rPr lang="en-IE" dirty="0" smtClean="0">
                <a:solidFill>
                  <a:srgbClr val="C00000"/>
                </a:solidFill>
              </a:rPr>
              <a:t>e.g. 	100 </a:t>
            </a:r>
            <a:r>
              <a:rPr lang="en-IE" dirty="0" smtClean="0">
                <a:solidFill>
                  <a:srgbClr val="C00000"/>
                </a:solidFill>
                <a:ea typeface="Cambria Math"/>
              </a:rPr>
              <a:t>÷ 7 	= 14.286 	(Fix 3)</a:t>
            </a:r>
          </a:p>
          <a:p>
            <a:r>
              <a:rPr lang="en-IE" dirty="0">
                <a:solidFill>
                  <a:srgbClr val="C00000"/>
                </a:solidFill>
                <a:ea typeface="Cambria Math"/>
              </a:rPr>
              <a:t>	</a:t>
            </a:r>
            <a:r>
              <a:rPr lang="en-IE" dirty="0" smtClean="0">
                <a:solidFill>
                  <a:srgbClr val="C00000"/>
                </a:solidFill>
                <a:ea typeface="Cambria Math"/>
              </a:rPr>
              <a:t>	= 14.29    	(Fix 2)</a:t>
            </a:r>
            <a:endParaRPr lang="en-IE" dirty="0">
              <a:solidFill>
                <a:srgbClr val="C0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95536" y="2924944"/>
            <a:ext cx="8496944" cy="187942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IE" b="1" dirty="0" err="1" smtClean="0">
                <a:solidFill>
                  <a:srgbClr val="C00000"/>
                </a:solidFill>
              </a:rPr>
              <a:t>Sci</a:t>
            </a:r>
            <a:r>
              <a:rPr lang="en-IE" b="1" dirty="0" smtClean="0">
                <a:solidFill>
                  <a:srgbClr val="C00000"/>
                </a:solidFill>
              </a:rPr>
              <a:t>:  Scientific notation </a:t>
            </a:r>
            <a:r>
              <a:rPr lang="en-IE" dirty="0" smtClean="0">
                <a:solidFill>
                  <a:srgbClr val="C00000"/>
                </a:solidFill>
              </a:rPr>
              <a:t>The value you specify (from 1 to 10) controls the number of</a:t>
            </a:r>
          </a:p>
          <a:p>
            <a:r>
              <a:rPr lang="en-IE" dirty="0" smtClean="0">
                <a:solidFill>
                  <a:srgbClr val="C00000"/>
                </a:solidFill>
              </a:rPr>
              <a:t> decimal places for displayed calculation results.  Calculation results are rounded off to the specified digit before being displayed.</a:t>
            </a:r>
          </a:p>
          <a:p>
            <a:r>
              <a:rPr lang="en-IE" dirty="0" smtClean="0">
                <a:solidFill>
                  <a:srgbClr val="C00000"/>
                </a:solidFill>
              </a:rPr>
              <a:t>e.g. 	100 </a:t>
            </a:r>
            <a:r>
              <a:rPr lang="en-IE" dirty="0" smtClean="0">
                <a:solidFill>
                  <a:srgbClr val="C00000"/>
                </a:solidFill>
                <a:ea typeface="Cambria Math"/>
              </a:rPr>
              <a:t>÷ 7 	= 1.4286 x 10</a:t>
            </a:r>
            <a:r>
              <a:rPr lang="en-IE" baseline="30000" dirty="0" smtClean="0">
                <a:solidFill>
                  <a:srgbClr val="C00000"/>
                </a:solidFill>
                <a:ea typeface="Cambria Math"/>
              </a:rPr>
              <a:t>1</a:t>
            </a:r>
            <a:r>
              <a:rPr lang="en-IE" dirty="0" smtClean="0">
                <a:solidFill>
                  <a:srgbClr val="C00000"/>
                </a:solidFill>
                <a:ea typeface="Cambria Math"/>
              </a:rPr>
              <a:t>  	(</a:t>
            </a:r>
            <a:r>
              <a:rPr lang="en-IE" dirty="0" err="1" smtClean="0">
                <a:solidFill>
                  <a:srgbClr val="C00000"/>
                </a:solidFill>
                <a:ea typeface="Cambria Math"/>
              </a:rPr>
              <a:t>Sci</a:t>
            </a:r>
            <a:r>
              <a:rPr lang="en-IE" dirty="0" smtClean="0">
                <a:solidFill>
                  <a:srgbClr val="C00000"/>
                </a:solidFill>
                <a:ea typeface="Cambria Math"/>
              </a:rPr>
              <a:t> 5)</a:t>
            </a:r>
          </a:p>
          <a:p>
            <a:r>
              <a:rPr lang="en-IE" dirty="0">
                <a:solidFill>
                  <a:srgbClr val="C00000"/>
                </a:solidFill>
                <a:ea typeface="Cambria Math"/>
              </a:rPr>
              <a:t>	</a:t>
            </a:r>
            <a:r>
              <a:rPr lang="en-IE" dirty="0" smtClean="0">
                <a:solidFill>
                  <a:srgbClr val="C00000"/>
                </a:solidFill>
                <a:ea typeface="Cambria Math"/>
              </a:rPr>
              <a:t>	= 1.429 x 10</a:t>
            </a:r>
            <a:r>
              <a:rPr lang="en-IE" baseline="30000" dirty="0" smtClean="0">
                <a:solidFill>
                  <a:srgbClr val="C00000"/>
                </a:solidFill>
                <a:ea typeface="Cambria Math"/>
              </a:rPr>
              <a:t>1</a:t>
            </a:r>
            <a:r>
              <a:rPr lang="en-IE" dirty="0" smtClean="0">
                <a:solidFill>
                  <a:srgbClr val="C00000"/>
                </a:solidFill>
                <a:ea typeface="Cambria Math"/>
              </a:rPr>
              <a:t>    	(</a:t>
            </a:r>
            <a:r>
              <a:rPr lang="en-IE" dirty="0" err="1" smtClean="0">
                <a:solidFill>
                  <a:srgbClr val="C00000"/>
                </a:solidFill>
                <a:ea typeface="Cambria Math"/>
              </a:rPr>
              <a:t>Sci</a:t>
            </a:r>
            <a:r>
              <a:rPr lang="en-IE" dirty="0" smtClean="0">
                <a:solidFill>
                  <a:srgbClr val="C00000"/>
                </a:solidFill>
                <a:ea typeface="Cambria Math"/>
              </a:rPr>
              <a:t> 4)</a:t>
            </a:r>
            <a:endParaRPr lang="en-IE" dirty="0">
              <a:solidFill>
                <a:srgbClr val="C0000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764704"/>
            <a:ext cx="4067175" cy="1390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1698" y="764704"/>
            <a:ext cx="4067175" cy="1419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Rounded Rectangle 14"/>
          <p:cNvSpPr/>
          <p:nvPr/>
        </p:nvSpPr>
        <p:spPr>
          <a:xfrm>
            <a:off x="2868048" y="2431281"/>
            <a:ext cx="216000" cy="2160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6" name="Rounded Rectangle 15"/>
          <p:cNvSpPr/>
          <p:nvPr/>
        </p:nvSpPr>
        <p:spPr>
          <a:xfrm>
            <a:off x="4006841" y="2437721"/>
            <a:ext cx="216000" cy="2160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7" name="Rectangle 16"/>
          <p:cNvSpPr/>
          <p:nvPr/>
        </p:nvSpPr>
        <p:spPr>
          <a:xfrm>
            <a:off x="395536" y="2924944"/>
            <a:ext cx="8496944" cy="244827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IE" b="1" dirty="0" smtClean="0">
                <a:solidFill>
                  <a:srgbClr val="C00000"/>
                </a:solidFill>
              </a:rPr>
              <a:t>ENG:  Engineering notation </a:t>
            </a:r>
            <a:r>
              <a:rPr lang="en-IE" dirty="0" smtClean="0">
                <a:solidFill>
                  <a:srgbClr val="C00000"/>
                </a:solidFill>
              </a:rPr>
              <a:t>The value you specify (from 1 to 10) controls the number of</a:t>
            </a:r>
          </a:p>
          <a:p>
            <a:r>
              <a:rPr lang="en-IE" dirty="0" smtClean="0">
                <a:solidFill>
                  <a:srgbClr val="C00000"/>
                </a:solidFill>
              </a:rPr>
              <a:t>decimal places for displayed calculation results.  Calculation results are rounded off to the specified digit before being displayed. </a:t>
            </a:r>
          </a:p>
          <a:p>
            <a:r>
              <a:rPr lang="en-IE" b="1" dirty="0">
                <a:solidFill>
                  <a:srgbClr val="C00000"/>
                </a:solidFill>
              </a:rPr>
              <a:t>Note that exponents occur only in multiples of positive and negative 3.</a:t>
            </a:r>
          </a:p>
          <a:p>
            <a:r>
              <a:rPr lang="en-IE" b="1" dirty="0">
                <a:solidFill>
                  <a:srgbClr val="C00000"/>
                </a:solidFill>
              </a:rPr>
              <a:t>Engineering notation only allows multiples of 3 as exponents</a:t>
            </a:r>
            <a:r>
              <a:rPr lang="en-IE" b="1" dirty="0" smtClean="0">
                <a:solidFill>
                  <a:srgbClr val="C00000"/>
                </a:solidFill>
              </a:rPr>
              <a:t>.</a:t>
            </a:r>
          </a:p>
          <a:p>
            <a:r>
              <a:rPr lang="en-IE" dirty="0" smtClean="0">
                <a:solidFill>
                  <a:srgbClr val="C00000"/>
                </a:solidFill>
              </a:rPr>
              <a:t>e.g. 	when ENG is SET UP to 4</a:t>
            </a:r>
          </a:p>
          <a:p>
            <a:r>
              <a:rPr lang="en-IE" dirty="0" smtClean="0">
                <a:solidFill>
                  <a:srgbClr val="C00000"/>
                </a:solidFill>
              </a:rPr>
              <a:t>	56824 = 56.820  x 10</a:t>
            </a:r>
            <a:r>
              <a:rPr lang="en-IE" baseline="30000" dirty="0" smtClean="0">
                <a:solidFill>
                  <a:srgbClr val="C00000"/>
                </a:solidFill>
              </a:rPr>
              <a:t>3	</a:t>
            </a:r>
            <a:r>
              <a:rPr lang="en-IE" dirty="0" smtClean="0">
                <a:solidFill>
                  <a:srgbClr val="C00000"/>
                </a:solidFill>
              </a:rPr>
              <a:t>       (x10</a:t>
            </a:r>
            <a:r>
              <a:rPr lang="en-IE" baseline="30000" dirty="0" smtClean="0">
                <a:solidFill>
                  <a:srgbClr val="C00000"/>
                </a:solidFill>
              </a:rPr>
              <a:t>n</a:t>
            </a:r>
            <a:r>
              <a:rPr lang="en-IE" dirty="0" smtClean="0">
                <a:solidFill>
                  <a:srgbClr val="C00000"/>
                </a:solidFill>
              </a:rPr>
              <a:t> is a power of 3 and there are 4 numbers 							   after the decimal)</a:t>
            </a:r>
            <a:endParaRPr lang="en-IE" dirty="0">
              <a:solidFill>
                <a:srgbClr val="C00000"/>
              </a:solidFill>
            </a:endParaRP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1698" y="774228"/>
            <a:ext cx="4067175" cy="140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393414" y="2914434"/>
            <a:ext cx="8496944" cy="187942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IE" b="1" dirty="0" smtClean="0">
                <a:solidFill>
                  <a:srgbClr val="C00000"/>
                </a:solidFill>
              </a:rPr>
              <a:t>Norm:  </a:t>
            </a:r>
            <a:r>
              <a:rPr lang="en-IE" dirty="0" smtClean="0">
                <a:solidFill>
                  <a:srgbClr val="C00000"/>
                </a:solidFill>
              </a:rPr>
              <a:t>Selecting one of the two available settings (</a:t>
            </a:r>
            <a:r>
              <a:rPr lang="en-IE" b="1" u="sng" dirty="0" smtClean="0">
                <a:solidFill>
                  <a:srgbClr val="C00000"/>
                </a:solidFill>
              </a:rPr>
              <a:t>Norm1</a:t>
            </a:r>
            <a:r>
              <a:rPr lang="en-IE" dirty="0" smtClean="0">
                <a:solidFill>
                  <a:srgbClr val="C00000"/>
                </a:solidFill>
              </a:rPr>
              <a:t>, Norm 2) determines the range in which the results will be displayed in non-exponential format.  Outside the specified range results are displayed using exponential format</a:t>
            </a:r>
          </a:p>
          <a:p>
            <a:r>
              <a:rPr lang="en-IE" dirty="0" smtClean="0">
                <a:solidFill>
                  <a:srgbClr val="C00000"/>
                </a:solidFill>
                <a:ea typeface="Cambria Math"/>
              </a:rPr>
              <a:t>Norm </a:t>
            </a:r>
            <a:r>
              <a:rPr lang="en-IE" dirty="0">
                <a:solidFill>
                  <a:srgbClr val="C00000"/>
                </a:solidFill>
                <a:ea typeface="Cambria Math"/>
              </a:rPr>
              <a:t>1</a:t>
            </a:r>
            <a:r>
              <a:rPr lang="en-IE" dirty="0" smtClean="0">
                <a:solidFill>
                  <a:srgbClr val="C00000"/>
                </a:solidFill>
                <a:ea typeface="Cambria Math"/>
              </a:rPr>
              <a:t>:  10</a:t>
            </a:r>
            <a:r>
              <a:rPr lang="en-IE" baseline="30000" dirty="0" smtClean="0">
                <a:solidFill>
                  <a:srgbClr val="C00000"/>
                </a:solidFill>
                <a:ea typeface="Cambria Math"/>
              </a:rPr>
              <a:t>-9  </a:t>
            </a:r>
            <a:r>
              <a:rPr lang="en-IE" dirty="0" smtClean="0">
                <a:solidFill>
                  <a:srgbClr val="C00000"/>
                </a:solidFill>
                <a:ea typeface="Cambria Math"/>
              </a:rPr>
              <a:t> &gt; |x|, |x| </a:t>
            </a:r>
            <a:r>
              <a:rPr lang="en-IE" dirty="0" smtClean="0">
                <a:solidFill>
                  <a:srgbClr val="C00000"/>
                </a:solidFill>
                <a:latin typeface="Cambria Math"/>
                <a:ea typeface="Cambria Math"/>
              </a:rPr>
              <a:t>≥ 10</a:t>
            </a:r>
            <a:r>
              <a:rPr lang="en-IE" baseline="30000" dirty="0" smtClean="0">
                <a:solidFill>
                  <a:srgbClr val="C00000"/>
                </a:solidFill>
                <a:latin typeface="Cambria Math"/>
                <a:ea typeface="Cambria Math"/>
              </a:rPr>
              <a:t>10</a:t>
            </a:r>
            <a:r>
              <a:rPr lang="en-IE" dirty="0" smtClean="0">
                <a:solidFill>
                  <a:srgbClr val="C00000"/>
                </a:solidFill>
                <a:latin typeface="Cambria Math"/>
                <a:ea typeface="Cambria Math"/>
              </a:rPr>
              <a:t>     Norm 2:  </a:t>
            </a:r>
            <a:r>
              <a:rPr lang="en-IE" dirty="0" smtClean="0">
                <a:solidFill>
                  <a:srgbClr val="C00000"/>
                </a:solidFill>
                <a:ea typeface="Cambria Math"/>
              </a:rPr>
              <a:t>10</a:t>
            </a:r>
            <a:r>
              <a:rPr lang="en-IE" baseline="30000" dirty="0" smtClean="0">
                <a:solidFill>
                  <a:srgbClr val="C00000"/>
                </a:solidFill>
                <a:ea typeface="Cambria Math"/>
              </a:rPr>
              <a:t>-2  </a:t>
            </a:r>
            <a:r>
              <a:rPr lang="en-IE" dirty="0" smtClean="0">
                <a:solidFill>
                  <a:srgbClr val="C00000"/>
                </a:solidFill>
                <a:ea typeface="Cambria Math"/>
              </a:rPr>
              <a:t> </a:t>
            </a:r>
            <a:r>
              <a:rPr lang="en-IE" dirty="0">
                <a:solidFill>
                  <a:srgbClr val="C00000"/>
                </a:solidFill>
                <a:ea typeface="Cambria Math"/>
              </a:rPr>
              <a:t>&gt; |x|, |x| </a:t>
            </a:r>
            <a:r>
              <a:rPr lang="en-IE" dirty="0">
                <a:solidFill>
                  <a:srgbClr val="C00000"/>
                </a:solidFill>
                <a:latin typeface="Cambria Math"/>
                <a:ea typeface="Cambria Math"/>
              </a:rPr>
              <a:t>≥ 10</a:t>
            </a:r>
            <a:r>
              <a:rPr lang="en-IE" baseline="30000" dirty="0">
                <a:solidFill>
                  <a:srgbClr val="C00000"/>
                </a:solidFill>
                <a:latin typeface="Cambria Math"/>
                <a:ea typeface="Cambria Math"/>
              </a:rPr>
              <a:t>10</a:t>
            </a:r>
            <a:r>
              <a:rPr lang="en-IE" dirty="0">
                <a:solidFill>
                  <a:srgbClr val="C00000"/>
                </a:solidFill>
                <a:latin typeface="Cambria Math"/>
                <a:ea typeface="Cambria Math"/>
              </a:rPr>
              <a:t> </a:t>
            </a:r>
            <a:endParaRPr lang="en-IE" dirty="0" smtClean="0">
              <a:solidFill>
                <a:srgbClr val="C00000"/>
              </a:solidFill>
              <a:latin typeface="Cambria Math"/>
              <a:ea typeface="Cambria Math"/>
            </a:endParaRPr>
          </a:p>
          <a:p>
            <a:r>
              <a:rPr lang="en-IE" dirty="0" smtClean="0">
                <a:solidFill>
                  <a:srgbClr val="C00000"/>
                </a:solidFill>
                <a:latin typeface="Cambria Math"/>
                <a:ea typeface="Cambria Math"/>
              </a:rPr>
              <a:t>E.g.  	1</a:t>
            </a:r>
            <a:r>
              <a:rPr lang="en-IE" dirty="0" smtClean="0">
                <a:solidFill>
                  <a:srgbClr val="C00000"/>
                </a:solidFill>
                <a:ea typeface="Cambria Math"/>
              </a:rPr>
              <a:t> </a:t>
            </a:r>
            <a:r>
              <a:rPr lang="en-IE" dirty="0">
                <a:solidFill>
                  <a:srgbClr val="C00000"/>
                </a:solidFill>
                <a:ea typeface="Cambria Math"/>
              </a:rPr>
              <a:t>÷ </a:t>
            </a:r>
            <a:r>
              <a:rPr lang="en-IE" dirty="0" smtClean="0">
                <a:solidFill>
                  <a:srgbClr val="C00000"/>
                </a:solidFill>
                <a:ea typeface="Cambria Math"/>
              </a:rPr>
              <a:t>100 	= </a:t>
            </a:r>
            <a:r>
              <a:rPr lang="en-IE" dirty="0">
                <a:solidFill>
                  <a:srgbClr val="C00000"/>
                </a:solidFill>
                <a:ea typeface="Cambria Math"/>
              </a:rPr>
              <a:t>0.005</a:t>
            </a:r>
            <a:r>
              <a:rPr lang="en-IE" dirty="0" smtClean="0">
                <a:solidFill>
                  <a:srgbClr val="C00000"/>
                </a:solidFill>
                <a:ea typeface="Cambria Math"/>
              </a:rPr>
              <a:t>	(Norm 1 )</a:t>
            </a:r>
          </a:p>
          <a:p>
            <a:r>
              <a:rPr lang="en-IE" dirty="0">
                <a:solidFill>
                  <a:srgbClr val="C00000"/>
                </a:solidFill>
                <a:ea typeface="Cambria Math"/>
              </a:rPr>
              <a:t>	</a:t>
            </a:r>
            <a:r>
              <a:rPr lang="en-IE" dirty="0" smtClean="0">
                <a:solidFill>
                  <a:srgbClr val="C00000"/>
                </a:solidFill>
                <a:ea typeface="Cambria Math"/>
              </a:rPr>
              <a:t>	= 5 </a:t>
            </a:r>
            <a:r>
              <a:rPr lang="en-IE" dirty="0">
                <a:solidFill>
                  <a:srgbClr val="C00000"/>
                </a:solidFill>
                <a:ea typeface="Cambria Math"/>
              </a:rPr>
              <a:t>x 10</a:t>
            </a:r>
            <a:r>
              <a:rPr lang="en-IE" baseline="30000" dirty="0">
                <a:solidFill>
                  <a:srgbClr val="C00000"/>
                </a:solidFill>
                <a:ea typeface="Cambria Math"/>
              </a:rPr>
              <a:t>-3</a:t>
            </a:r>
            <a:r>
              <a:rPr lang="en-IE" dirty="0">
                <a:solidFill>
                  <a:srgbClr val="C00000"/>
                </a:solidFill>
                <a:ea typeface="Cambria Math"/>
              </a:rPr>
              <a:t> </a:t>
            </a:r>
            <a:r>
              <a:rPr lang="en-IE" dirty="0" smtClean="0">
                <a:solidFill>
                  <a:srgbClr val="C00000"/>
                </a:solidFill>
                <a:ea typeface="Cambria Math"/>
              </a:rPr>
              <a:t>	(Norm 2)</a:t>
            </a:r>
            <a:endParaRPr lang="en-IE" dirty="0">
              <a:solidFill>
                <a:srgbClr val="C00000"/>
              </a:solidFill>
            </a:endParaRPr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384" y="774228"/>
            <a:ext cx="4067175" cy="1419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19154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7" grpId="0" animBg="1"/>
      <p:bldP spid="17" grpId="1" animBg="1"/>
      <p:bldP spid="1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2241" y="795996"/>
            <a:ext cx="4067175" cy="1390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8593" y="791873"/>
            <a:ext cx="4124325" cy="1381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Line Callout 2 6"/>
          <p:cNvSpPr/>
          <p:nvPr/>
        </p:nvSpPr>
        <p:spPr>
          <a:xfrm>
            <a:off x="372001" y="542705"/>
            <a:ext cx="2160240" cy="936104"/>
          </a:xfrm>
          <a:prstGeom prst="borderCallout2">
            <a:avLst>
              <a:gd name="adj1" fmla="val 50332"/>
              <a:gd name="adj2" fmla="val 102903"/>
              <a:gd name="adj3" fmla="val 61607"/>
              <a:gd name="adj4" fmla="val 118686"/>
              <a:gd name="adj5" fmla="val 72249"/>
              <a:gd name="adj6" fmla="val 120344"/>
            </a:avLst>
          </a:prstGeom>
          <a:solidFill>
            <a:srgbClr val="C00000"/>
          </a:solidFill>
          <a:ln w="762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/>
              <a:t>Write View</a:t>
            </a:r>
          </a:p>
        </p:txBody>
      </p:sp>
      <p:sp>
        <p:nvSpPr>
          <p:cNvPr id="8" name="Line Callout 2 7"/>
          <p:cNvSpPr/>
          <p:nvPr/>
        </p:nvSpPr>
        <p:spPr>
          <a:xfrm>
            <a:off x="6602916" y="542705"/>
            <a:ext cx="2160240" cy="936104"/>
          </a:xfrm>
          <a:prstGeom prst="borderCallout2">
            <a:avLst>
              <a:gd name="adj1" fmla="val 57944"/>
              <a:gd name="adj2" fmla="val -4293"/>
              <a:gd name="adj3" fmla="val 61607"/>
              <a:gd name="adj4" fmla="val -20394"/>
              <a:gd name="adj5" fmla="val 72760"/>
              <a:gd name="adj6" fmla="val -38600"/>
            </a:avLst>
          </a:prstGeom>
          <a:solidFill>
            <a:srgbClr val="C00000"/>
          </a:solidFill>
          <a:ln w="762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/>
              <a:t>Linear Display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372001" y="3170095"/>
            <a:ext cx="8496944" cy="3223178"/>
            <a:chOff x="372001" y="2987122"/>
            <a:chExt cx="8496944" cy="3223178"/>
          </a:xfrm>
        </p:grpSpPr>
        <p:grpSp>
          <p:nvGrpSpPr>
            <p:cNvPr id="10" name="Group 9"/>
            <p:cNvGrpSpPr/>
            <p:nvPr/>
          </p:nvGrpSpPr>
          <p:grpSpPr>
            <a:xfrm>
              <a:off x="372001" y="2987122"/>
              <a:ext cx="8496944" cy="3223178"/>
              <a:chOff x="251520" y="3861048"/>
              <a:chExt cx="8496944" cy="3223178"/>
            </a:xfrm>
          </p:grpSpPr>
          <p:sp>
            <p:nvSpPr>
              <p:cNvPr id="13" name="Rectangle 12"/>
              <p:cNvSpPr/>
              <p:nvPr/>
            </p:nvSpPr>
            <p:spPr>
              <a:xfrm>
                <a:off x="251520" y="3861048"/>
                <a:ext cx="8496944" cy="322317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E" b="1" u="sng" dirty="0" smtClean="0">
                  <a:solidFill>
                    <a:srgbClr val="C00000"/>
                  </a:solidFill>
                </a:endParaRPr>
              </a:p>
              <a:p>
                <a:r>
                  <a:rPr lang="en-IE" b="1" dirty="0" smtClean="0">
                    <a:solidFill>
                      <a:srgbClr val="C00000"/>
                    </a:solidFill>
                  </a:rPr>
                  <a:t>2    Editor  </a:t>
                </a:r>
                <a:r>
                  <a:rPr lang="en-IE" dirty="0" smtClean="0">
                    <a:solidFill>
                      <a:srgbClr val="C00000"/>
                    </a:solidFill>
                  </a:rPr>
                  <a:t> Allows us to change the display of fractions</a:t>
                </a:r>
                <a:endParaRPr lang="en-IE" b="1" dirty="0">
                  <a:solidFill>
                    <a:srgbClr val="C00000"/>
                  </a:solidFill>
                </a:endParaRPr>
              </a:p>
              <a:p>
                <a:r>
                  <a:rPr lang="en-IE" b="1" u="sng" dirty="0" smtClean="0">
                    <a:solidFill>
                      <a:srgbClr val="C00000"/>
                    </a:solidFill>
                  </a:rPr>
                  <a:t>0  W- View </a:t>
                </a:r>
                <a:r>
                  <a:rPr lang="en-IE" b="1" dirty="0" smtClean="0">
                    <a:solidFill>
                      <a:srgbClr val="C00000"/>
                    </a:solidFill>
                  </a:rPr>
                  <a:t>    	1  Line </a:t>
                </a:r>
                <a:r>
                  <a:rPr lang="en-IE" dirty="0" smtClean="0">
                    <a:solidFill>
                      <a:srgbClr val="C00000"/>
                    </a:solidFill>
                  </a:rPr>
                  <a:t>Specifies the display format.</a:t>
                </a:r>
              </a:p>
              <a:p>
                <a:endParaRPr lang="en-IE" dirty="0" smtClean="0">
                  <a:solidFill>
                    <a:srgbClr val="C00000"/>
                  </a:solidFill>
                </a:endParaRPr>
              </a:p>
              <a:p>
                <a:r>
                  <a:rPr lang="en-IE" b="1" u="sng" dirty="0" err="1" smtClean="0">
                    <a:solidFill>
                      <a:srgbClr val="C00000"/>
                    </a:solidFill>
                  </a:rPr>
                  <a:t>NormL</a:t>
                </a:r>
                <a:r>
                  <a:rPr lang="en-IE" b="1" u="sng" dirty="0" smtClean="0">
                    <a:solidFill>
                      <a:srgbClr val="C00000"/>
                    </a:solidFill>
                  </a:rPr>
                  <a:t> display(W- View)</a:t>
                </a:r>
                <a:endParaRPr lang="en-IE" b="1" dirty="0" smtClean="0">
                  <a:solidFill>
                    <a:srgbClr val="C00000"/>
                  </a:solidFill>
                </a:endParaRPr>
              </a:p>
              <a:p>
                <a:r>
                  <a:rPr lang="en-IE" dirty="0" smtClean="0">
                    <a:solidFill>
                      <a:srgbClr val="C00000"/>
                    </a:solidFill>
                  </a:rPr>
                  <a:t>Causes fraction, irrational numbers, and other expressions to</a:t>
                </a:r>
              </a:p>
              <a:p>
                <a:r>
                  <a:rPr lang="en-IE" dirty="0" smtClean="0">
                    <a:solidFill>
                      <a:srgbClr val="C00000"/>
                    </a:solidFill>
                  </a:rPr>
                  <a:t>be displayed as they are written on the paper.</a:t>
                </a:r>
              </a:p>
              <a:p>
                <a:endParaRPr lang="en-IE" b="1" dirty="0">
                  <a:solidFill>
                    <a:srgbClr val="C00000"/>
                  </a:solidFill>
                </a:endParaRPr>
              </a:p>
              <a:p>
                <a:r>
                  <a:rPr lang="en-IE" b="1" dirty="0" smtClean="0">
                    <a:solidFill>
                      <a:srgbClr val="C00000"/>
                    </a:solidFill>
                  </a:rPr>
                  <a:t>Linear Display (Line) </a:t>
                </a:r>
                <a:r>
                  <a:rPr lang="en-IE" dirty="0" smtClean="0">
                    <a:solidFill>
                      <a:srgbClr val="C00000"/>
                    </a:solidFill>
                  </a:rPr>
                  <a:t>causes fractions and other expressions</a:t>
                </a:r>
              </a:p>
              <a:p>
                <a:r>
                  <a:rPr lang="en-IE" dirty="0" smtClean="0">
                    <a:solidFill>
                      <a:srgbClr val="C00000"/>
                    </a:solidFill>
                  </a:rPr>
                  <a:t> to be displayed in a single line. </a:t>
                </a:r>
              </a:p>
              <a:p>
                <a:endParaRPr lang="en-IE" dirty="0">
                  <a:solidFill>
                    <a:srgbClr val="C00000"/>
                  </a:solidFill>
                </a:endParaRPr>
              </a:p>
              <a:p>
                <a:endParaRPr lang="en-IE" dirty="0" smtClean="0">
                  <a:solidFill>
                    <a:srgbClr val="C00000"/>
                  </a:solidFill>
                </a:endParaRPr>
              </a:p>
              <a:p>
                <a:endParaRPr lang="en-IE" dirty="0">
                  <a:solidFill>
                    <a:srgbClr val="C00000"/>
                  </a:solidFill>
                </a:endParaRPr>
              </a:p>
            </p:txBody>
          </p:sp>
          <p:pic>
            <p:nvPicPr>
              <p:cNvPr id="14" name="Picture 2"/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4261" t="51143" r="1964" b="23423"/>
              <a:stretch/>
            </p:blipFill>
            <p:spPr bwMode="auto">
              <a:xfrm>
                <a:off x="6156176" y="5445224"/>
                <a:ext cx="2535073" cy="10895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5" name="Picture 2"/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4413" t="7853" r="2219" b="69057"/>
              <a:stretch/>
            </p:blipFill>
            <p:spPr bwMode="auto">
              <a:xfrm>
                <a:off x="6156176" y="4149080"/>
                <a:ext cx="2504518" cy="98915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11" name="Rounded Rectangle 10"/>
            <p:cNvSpPr/>
            <p:nvPr/>
          </p:nvSpPr>
          <p:spPr>
            <a:xfrm>
              <a:off x="431376" y="3105872"/>
              <a:ext cx="216000" cy="216000"/>
            </a:xfrm>
            <a:prstGeom prst="round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417728" y="3393811"/>
              <a:ext cx="216000" cy="216000"/>
            </a:xfrm>
            <a:prstGeom prst="round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</p:grpSp>
      <p:pic>
        <p:nvPicPr>
          <p:cNvPr id="8199" name="Picture 7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45"/>
          <a:stretch/>
        </p:blipFill>
        <p:spPr bwMode="auto">
          <a:xfrm>
            <a:off x="6283115" y="3491196"/>
            <a:ext cx="2556000" cy="9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00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3115" y="4822628"/>
            <a:ext cx="2512405" cy="9515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Rounded Rectangle 18"/>
          <p:cNvSpPr/>
          <p:nvPr/>
        </p:nvSpPr>
        <p:spPr>
          <a:xfrm>
            <a:off x="2236680" y="3590432"/>
            <a:ext cx="216000" cy="2160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656410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323528" y="2780928"/>
            <a:ext cx="8496944" cy="654058"/>
            <a:chOff x="361546" y="2636912"/>
            <a:chExt cx="8496944" cy="491606"/>
          </a:xfrm>
        </p:grpSpPr>
        <p:sp>
          <p:nvSpPr>
            <p:cNvPr id="45" name="Rectangle 44"/>
            <p:cNvSpPr/>
            <p:nvPr/>
          </p:nvSpPr>
          <p:spPr>
            <a:xfrm>
              <a:off x="361546" y="2636912"/>
              <a:ext cx="8496944" cy="491606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IE" b="1" dirty="0" smtClean="0">
                  <a:solidFill>
                    <a:srgbClr val="C00000"/>
                  </a:solidFill>
                  <a:sym typeface="Wingdings 3"/>
                </a:rPr>
                <a:t>   3   </a:t>
              </a:r>
              <a:r>
                <a:rPr lang="en-IE" sz="2000" b="1" dirty="0" smtClean="0">
                  <a:solidFill>
                    <a:srgbClr val="C00000"/>
                  </a:solidFill>
                  <a:sym typeface="Wingdings 3"/>
                </a:rPr>
                <a:t> CONT </a:t>
              </a:r>
              <a:r>
                <a:rPr lang="en-IE" b="1" dirty="0" smtClean="0">
                  <a:solidFill>
                    <a:srgbClr val="C00000"/>
                  </a:solidFill>
                  <a:sym typeface="Wingdings 3"/>
                </a:rPr>
                <a:t>   </a:t>
              </a:r>
              <a:r>
                <a:rPr lang="en-IE" dirty="0" smtClean="0">
                  <a:solidFill>
                    <a:srgbClr val="C00000"/>
                  </a:solidFill>
                  <a:sym typeface="Wingdings 3"/>
                </a:rPr>
                <a:t>Adjusts display contrast.</a:t>
              </a:r>
              <a:endParaRPr lang="en-IE" dirty="0" smtClean="0">
                <a:solidFill>
                  <a:srgbClr val="C00000"/>
                </a:solidFill>
              </a:endParaRPr>
            </a:p>
          </p:txBody>
        </p:sp>
        <p:sp>
          <p:nvSpPr>
            <p:cNvPr id="47" name="Rounded Rectangle 46"/>
            <p:cNvSpPr/>
            <p:nvPr/>
          </p:nvSpPr>
          <p:spPr>
            <a:xfrm>
              <a:off x="577570" y="2819815"/>
              <a:ext cx="216000" cy="162351"/>
            </a:xfrm>
            <a:prstGeom prst="round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</p:grp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1767" y="836712"/>
            <a:ext cx="4067175" cy="1390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192" y="822424"/>
            <a:ext cx="4095750" cy="1419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45859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Callout 2 3"/>
          <p:cNvSpPr/>
          <p:nvPr/>
        </p:nvSpPr>
        <p:spPr>
          <a:xfrm>
            <a:off x="6983760" y="2207086"/>
            <a:ext cx="1692696" cy="1698916"/>
          </a:xfrm>
          <a:prstGeom prst="borderCallout2">
            <a:avLst>
              <a:gd name="adj1" fmla="val 52376"/>
              <a:gd name="adj2" fmla="val -1580"/>
              <a:gd name="adj3" fmla="val 52581"/>
              <a:gd name="adj4" fmla="val -7493"/>
              <a:gd name="adj5" fmla="val 54465"/>
              <a:gd name="adj6" fmla="val -29396"/>
            </a:avLst>
          </a:prstGeom>
          <a:solidFill>
            <a:srgbClr val="C00000"/>
          </a:solidFill>
          <a:ln w="762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/>
              <a:t>BACK SPACE</a:t>
            </a:r>
          </a:p>
          <a:p>
            <a:pPr algn="ctr"/>
            <a:endParaRPr lang="en-IE" dirty="0" smtClean="0"/>
          </a:p>
          <a:p>
            <a:pPr algn="ctr"/>
            <a:r>
              <a:rPr lang="en-IE" dirty="0" smtClean="0"/>
              <a:t>Allows us to delete part of an expression</a:t>
            </a:r>
          </a:p>
        </p:txBody>
      </p:sp>
    </p:spTree>
    <p:extLst>
      <p:ext uri="{BB962C8B-B14F-4D97-AF65-F5344CB8AC3E}">
        <p14:creationId xmlns:p14="http://schemas.microsoft.com/office/powerpoint/2010/main" val="4212040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Callout 2 3"/>
          <p:cNvSpPr/>
          <p:nvPr/>
        </p:nvSpPr>
        <p:spPr>
          <a:xfrm>
            <a:off x="6983760" y="1916832"/>
            <a:ext cx="1692696" cy="1698916"/>
          </a:xfrm>
          <a:prstGeom prst="borderCallout2">
            <a:avLst>
              <a:gd name="adj1" fmla="val 52376"/>
              <a:gd name="adj2" fmla="val -1580"/>
              <a:gd name="adj3" fmla="val 52581"/>
              <a:gd name="adj4" fmla="val -7493"/>
              <a:gd name="adj5" fmla="val 34893"/>
              <a:gd name="adj6" fmla="val -80610"/>
            </a:avLst>
          </a:prstGeom>
          <a:solidFill>
            <a:srgbClr val="C00000"/>
          </a:solidFill>
          <a:ln w="762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b="1" dirty="0">
                <a:solidFill>
                  <a:schemeClr val="bg1"/>
                </a:solidFill>
              </a:rPr>
              <a:t>Definable </a:t>
            </a:r>
            <a:r>
              <a:rPr lang="en-IE" b="1" dirty="0" smtClean="0">
                <a:solidFill>
                  <a:schemeClr val="bg1"/>
                </a:solidFill>
              </a:rPr>
              <a:t>memories</a:t>
            </a:r>
          </a:p>
          <a:p>
            <a:pPr algn="ctr"/>
            <a:endParaRPr lang="en-IE" b="1" dirty="0" smtClean="0">
              <a:solidFill>
                <a:schemeClr val="bg1"/>
              </a:solidFill>
            </a:endParaRPr>
          </a:p>
          <a:p>
            <a:pPr algn="ctr"/>
            <a:r>
              <a:rPr lang="en-IE" b="1" dirty="0" smtClean="0">
                <a:solidFill>
                  <a:schemeClr val="bg1"/>
                </a:solidFill>
              </a:rPr>
              <a:t> </a:t>
            </a:r>
            <a:r>
              <a:rPr lang="en-IE" b="1" dirty="0">
                <a:solidFill>
                  <a:schemeClr val="bg1"/>
                </a:solidFill>
              </a:rPr>
              <a:t>(D1–D4)</a:t>
            </a:r>
          </a:p>
        </p:txBody>
      </p:sp>
    </p:spTree>
    <p:extLst>
      <p:ext uri="{BB962C8B-B14F-4D97-AF65-F5344CB8AC3E}">
        <p14:creationId xmlns:p14="http://schemas.microsoft.com/office/powerpoint/2010/main" val="3412218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90241" y="981959"/>
            <a:ext cx="8358223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2000" b="1" dirty="0" smtClean="0">
                <a:solidFill>
                  <a:srgbClr val="C00000"/>
                </a:solidFill>
              </a:rPr>
              <a:t>Definable </a:t>
            </a:r>
            <a:r>
              <a:rPr lang="en-IE" sz="2000" b="1" dirty="0">
                <a:solidFill>
                  <a:srgbClr val="C00000"/>
                </a:solidFill>
              </a:rPr>
              <a:t>memories (D1–D4)</a:t>
            </a:r>
          </a:p>
          <a:p>
            <a:r>
              <a:rPr lang="en-IE" sz="2000" dirty="0">
                <a:solidFill>
                  <a:srgbClr val="C00000"/>
                </a:solidFill>
              </a:rPr>
              <a:t>You can store functions or operations in </a:t>
            </a:r>
            <a:r>
              <a:rPr lang="en-IE" sz="2000" dirty="0" smtClean="0">
                <a:solidFill>
                  <a:srgbClr val="C00000"/>
                </a:solidFill>
              </a:rPr>
              <a:t>definable </a:t>
            </a:r>
            <a:r>
              <a:rPr lang="en-IE" sz="2000" dirty="0">
                <a:solidFill>
                  <a:srgbClr val="C00000"/>
                </a:solidFill>
              </a:rPr>
              <a:t>memories</a:t>
            </a:r>
          </a:p>
          <a:p>
            <a:r>
              <a:rPr lang="en-IE" sz="2000" dirty="0">
                <a:solidFill>
                  <a:srgbClr val="C00000"/>
                </a:solidFill>
              </a:rPr>
              <a:t>(D1–D4).</a:t>
            </a:r>
          </a:p>
          <a:p>
            <a:r>
              <a:rPr lang="en-IE" sz="2000" dirty="0">
                <a:solidFill>
                  <a:srgbClr val="C00000"/>
                </a:solidFill>
              </a:rPr>
              <a:t>• To store a function or operation, </a:t>
            </a:r>
            <a:r>
              <a:rPr lang="en-IE" sz="2000" dirty="0" smtClean="0">
                <a:solidFill>
                  <a:srgbClr val="C00000"/>
                </a:solidFill>
              </a:rPr>
              <a:t>press        , </a:t>
            </a:r>
            <a:r>
              <a:rPr lang="en-IE" sz="2000" dirty="0">
                <a:solidFill>
                  <a:srgbClr val="C00000"/>
                </a:solidFill>
              </a:rPr>
              <a:t>followed </a:t>
            </a:r>
            <a:r>
              <a:rPr lang="en-IE" sz="2000" dirty="0" smtClean="0">
                <a:solidFill>
                  <a:srgbClr val="C00000"/>
                </a:solidFill>
              </a:rPr>
              <a:t>by a definable </a:t>
            </a:r>
            <a:r>
              <a:rPr lang="en-IE" sz="2000" dirty="0">
                <a:solidFill>
                  <a:srgbClr val="C00000"/>
                </a:solidFill>
              </a:rPr>
              <a:t>memory key </a:t>
            </a:r>
            <a:r>
              <a:rPr lang="en-IE" sz="2000" dirty="0" smtClean="0">
                <a:solidFill>
                  <a:srgbClr val="C00000"/>
                </a:solidFill>
              </a:rPr>
              <a:t>(                                 ), followed </a:t>
            </a:r>
            <a:r>
              <a:rPr lang="en-IE" sz="2000" dirty="0">
                <a:solidFill>
                  <a:srgbClr val="C00000"/>
                </a:solidFill>
              </a:rPr>
              <a:t>by the operation you want to store. </a:t>
            </a:r>
            <a:r>
              <a:rPr lang="en-IE" sz="2000" dirty="0" smtClean="0">
                <a:solidFill>
                  <a:srgbClr val="C00000"/>
                </a:solidFill>
              </a:rPr>
              <a:t>Menu-related operations</a:t>
            </a:r>
            <a:r>
              <a:rPr lang="en-IE" sz="2000" dirty="0">
                <a:solidFill>
                  <a:srgbClr val="C00000"/>
                </a:solidFill>
              </a:rPr>
              <a:t>, such </a:t>
            </a:r>
            <a:r>
              <a:rPr lang="en-IE" sz="2000" dirty="0" smtClean="0">
                <a:solidFill>
                  <a:srgbClr val="C00000"/>
                </a:solidFill>
              </a:rPr>
              <a:t>as           , </a:t>
            </a:r>
            <a:r>
              <a:rPr lang="en-IE" sz="2000" dirty="0">
                <a:solidFill>
                  <a:srgbClr val="C00000"/>
                </a:solidFill>
              </a:rPr>
              <a:t>cannot be stored. </a:t>
            </a:r>
            <a:r>
              <a:rPr lang="en-IE" sz="2000" dirty="0" smtClean="0">
                <a:solidFill>
                  <a:srgbClr val="C00000"/>
                </a:solidFill>
              </a:rPr>
              <a:t>Press           to return </a:t>
            </a:r>
            <a:r>
              <a:rPr lang="en-IE" sz="2000" dirty="0">
                <a:solidFill>
                  <a:srgbClr val="C00000"/>
                </a:solidFill>
              </a:rPr>
              <a:t>to the previous display.</a:t>
            </a:r>
          </a:p>
          <a:p>
            <a:endParaRPr lang="en-IE" sz="2000" dirty="0" smtClean="0">
              <a:solidFill>
                <a:srgbClr val="C00000"/>
              </a:solidFill>
            </a:endParaRPr>
          </a:p>
          <a:p>
            <a:r>
              <a:rPr lang="en-IE" sz="2000" dirty="0" smtClean="0">
                <a:solidFill>
                  <a:srgbClr val="C00000"/>
                </a:solidFill>
              </a:rPr>
              <a:t>• </a:t>
            </a:r>
            <a:r>
              <a:rPr lang="en-IE" sz="2000" dirty="0">
                <a:solidFill>
                  <a:srgbClr val="C00000"/>
                </a:solidFill>
              </a:rPr>
              <a:t>To call a stored function or operation, press </a:t>
            </a:r>
            <a:r>
              <a:rPr lang="en-IE" sz="2000" dirty="0" smtClean="0">
                <a:solidFill>
                  <a:srgbClr val="C00000"/>
                </a:solidFill>
              </a:rPr>
              <a:t>the corresponding </a:t>
            </a:r>
            <a:r>
              <a:rPr lang="en-IE" sz="2000" dirty="0">
                <a:solidFill>
                  <a:srgbClr val="C00000"/>
                </a:solidFill>
              </a:rPr>
              <a:t>memory key. Calling a stored function will </a:t>
            </a:r>
            <a:r>
              <a:rPr lang="en-IE" sz="2000" dirty="0" smtClean="0">
                <a:solidFill>
                  <a:srgbClr val="C00000"/>
                </a:solidFill>
              </a:rPr>
              <a:t>do nothing </a:t>
            </a:r>
            <a:r>
              <a:rPr lang="en-IE" sz="2000" dirty="0">
                <a:solidFill>
                  <a:srgbClr val="C00000"/>
                </a:solidFill>
              </a:rPr>
              <a:t>if the function that is called would be unusable in </a:t>
            </a:r>
            <a:r>
              <a:rPr lang="en-IE" sz="2000" dirty="0" smtClean="0">
                <a:solidFill>
                  <a:srgbClr val="C00000"/>
                </a:solidFill>
              </a:rPr>
              <a:t>the current </a:t>
            </a:r>
            <a:r>
              <a:rPr lang="en-IE" sz="2000" dirty="0">
                <a:solidFill>
                  <a:srgbClr val="C00000"/>
                </a:solidFill>
              </a:rPr>
              <a:t>context</a:t>
            </a:r>
            <a:r>
              <a:rPr lang="en-IE" sz="2000" dirty="0" smtClean="0">
                <a:solidFill>
                  <a:srgbClr val="C00000"/>
                </a:solidFill>
              </a:rPr>
              <a:t>.</a:t>
            </a:r>
          </a:p>
          <a:p>
            <a:endParaRPr lang="en-IE" sz="2000" dirty="0">
              <a:solidFill>
                <a:srgbClr val="C00000"/>
              </a:solidFill>
            </a:endParaRPr>
          </a:p>
          <a:p>
            <a:r>
              <a:rPr lang="en-IE" sz="2000" dirty="0">
                <a:solidFill>
                  <a:srgbClr val="C00000"/>
                </a:solidFill>
              </a:rPr>
              <a:t>• Any functions or operations that are stored in a </a:t>
            </a:r>
            <a:r>
              <a:rPr lang="en-IE" sz="2000" dirty="0" smtClean="0">
                <a:solidFill>
                  <a:srgbClr val="C00000"/>
                </a:solidFill>
              </a:rPr>
              <a:t>definable memory </a:t>
            </a:r>
            <a:r>
              <a:rPr lang="en-IE" sz="2000" dirty="0">
                <a:solidFill>
                  <a:srgbClr val="C00000"/>
                </a:solidFill>
              </a:rPr>
              <a:t>will be replaced when you save a new one into </a:t>
            </a:r>
            <a:r>
              <a:rPr lang="en-IE" sz="2000" dirty="0" smtClean="0">
                <a:solidFill>
                  <a:srgbClr val="C00000"/>
                </a:solidFill>
              </a:rPr>
              <a:t>that memory.</a:t>
            </a:r>
          </a:p>
          <a:p>
            <a:endParaRPr lang="en-IE" sz="2000" dirty="0">
              <a:solidFill>
                <a:srgbClr val="C00000"/>
              </a:solidFill>
            </a:endParaRPr>
          </a:p>
          <a:p>
            <a:r>
              <a:rPr lang="en-IE" sz="2000" dirty="0">
                <a:solidFill>
                  <a:srgbClr val="C00000"/>
                </a:solidFill>
              </a:rPr>
              <a:t>• When displaying and correcting a data set in STAT </a:t>
            </a:r>
            <a:r>
              <a:rPr lang="en-IE" sz="2000" dirty="0" smtClean="0">
                <a:solidFill>
                  <a:srgbClr val="C00000"/>
                </a:solidFill>
              </a:rPr>
              <a:t>mode, you </a:t>
            </a:r>
            <a:r>
              <a:rPr lang="en-IE" sz="2000" dirty="0">
                <a:solidFill>
                  <a:srgbClr val="C00000"/>
                </a:solidFill>
              </a:rPr>
              <a:t>cannot store </a:t>
            </a:r>
            <a:r>
              <a:rPr lang="en-IE" sz="2000" dirty="0" smtClean="0">
                <a:solidFill>
                  <a:srgbClr val="C00000"/>
                </a:solidFill>
              </a:rPr>
              <a:t>functions </a:t>
            </a:r>
            <a:r>
              <a:rPr lang="en-IE" sz="2000" dirty="0">
                <a:solidFill>
                  <a:srgbClr val="C00000"/>
                </a:solidFill>
              </a:rPr>
              <a:t>or operations in </a:t>
            </a:r>
            <a:r>
              <a:rPr lang="en-IE" sz="2000" dirty="0" smtClean="0">
                <a:solidFill>
                  <a:srgbClr val="C00000"/>
                </a:solidFill>
              </a:rPr>
              <a:t>definable memories</a:t>
            </a:r>
            <a:r>
              <a:rPr lang="en-IE" sz="2000" dirty="0">
                <a:solidFill>
                  <a:srgbClr val="C00000"/>
                </a:solidFill>
              </a:rPr>
              <a:t>.</a:t>
            </a:r>
          </a:p>
          <a:p>
            <a:endParaRPr lang="en-IE" sz="2000" dirty="0">
              <a:solidFill>
                <a:srgbClr val="C00000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4632133" y="2024465"/>
            <a:ext cx="396000" cy="216000"/>
          </a:xfrm>
          <a:prstGeom prst="round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IE" sz="1600" b="1" dirty="0" smtClean="0">
                <a:solidFill>
                  <a:srgbClr val="C00000"/>
                </a:solidFill>
              </a:rPr>
              <a:t>STO</a:t>
            </a:r>
            <a:endParaRPr lang="en-IE" sz="1600" b="1" dirty="0">
              <a:solidFill>
                <a:srgbClr val="C00000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959725" y="2325295"/>
            <a:ext cx="396000" cy="216000"/>
          </a:xfrm>
          <a:prstGeom prst="round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IE" sz="1600" b="1" dirty="0" smtClean="0">
                <a:solidFill>
                  <a:srgbClr val="C00000"/>
                </a:solidFill>
              </a:rPr>
              <a:t>D1</a:t>
            </a:r>
            <a:endParaRPr lang="en-IE" sz="1600" b="1" dirty="0">
              <a:solidFill>
                <a:srgbClr val="C00000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1438588" y="2325295"/>
            <a:ext cx="396000" cy="216000"/>
          </a:xfrm>
          <a:prstGeom prst="round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IE" sz="1600" b="1" dirty="0" smtClean="0">
                <a:solidFill>
                  <a:srgbClr val="C00000"/>
                </a:solidFill>
              </a:rPr>
              <a:t>D2</a:t>
            </a:r>
            <a:endParaRPr lang="en-IE" sz="1600" b="1" dirty="0">
              <a:solidFill>
                <a:srgbClr val="C00000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1907704" y="2325295"/>
            <a:ext cx="396000" cy="216000"/>
          </a:xfrm>
          <a:prstGeom prst="round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IE" sz="1600" b="1" dirty="0" smtClean="0">
                <a:solidFill>
                  <a:srgbClr val="C00000"/>
                </a:solidFill>
              </a:rPr>
              <a:t>D3</a:t>
            </a:r>
            <a:endParaRPr lang="en-IE" sz="1600" b="1" dirty="0">
              <a:solidFill>
                <a:srgbClr val="C00000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2411760" y="2325295"/>
            <a:ext cx="396000" cy="216000"/>
          </a:xfrm>
          <a:prstGeom prst="round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IE" sz="1600" b="1" dirty="0" smtClean="0">
                <a:solidFill>
                  <a:srgbClr val="C00000"/>
                </a:solidFill>
              </a:rPr>
              <a:t>D4</a:t>
            </a:r>
            <a:endParaRPr lang="en-IE" sz="1600" b="1" dirty="0">
              <a:solidFill>
                <a:srgbClr val="C00000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3275856" y="2604316"/>
            <a:ext cx="576000" cy="216000"/>
          </a:xfrm>
          <a:prstGeom prst="round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IE" sz="1600" b="1" dirty="0" smtClean="0">
                <a:solidFill>
                  <a:srgbClr val="C00000"/>
                </a:solidFill>
              </a:rPr>
              <a:t>SETUP</a:t>
            </a:r>
            <a:endParaRPr lang="en-IE" sz="1600" b="1" dirty="0">
              <a:solidFill>
                <a:srgbClr val="C00000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6444208" y="2622055"/>
            <a:ext cx="504000" cy="216000"/>
          </a:xfrm>
          <a:prstGeom prst="round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IE" sz="1600" b="1" dirty="0" smtClean="0">
                <a:solidFill>
                  <a:srgbClr val="C00000"/>
                </a:solidFill>
              </a:rPr>
              <a:t>ON/C</a:t>
            </a:r>
            <a:endParaRPr lang="en-IE" sz="1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523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020757" y="188640"/>
            <a:ext cx="508339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IE" sz="2800" b="1" u="sng" dirty="0">
                <a:solidFill>
                  <a:srgbClr val="C00000"/>
                </a:solidFill>
              </a:rPr>
              <a:t>Different types of Memory</a:t>
            </a:r>
          </a:p>
        </p:txBody>
      </p:sp>
      <p:sp>
        <p:nvSpPr>
          <p:cNvPr id="4" name="Line Callout 2 3"/>
          <p:cNvSpPr/>
          <p:nvPr/>
        </p:nvSpPr>
        <p:spPr>
          <a:xfrm>
            <a:off x="5940152" y="1700808"/>
            <a:ext cx="2952328" cy="3456385"/>
          </a:xfrm>
          <a:prstGeom prst="borderCallout2">
            <a:avLst>
              <a:gd name="adj1" fmla="val 101454"/>
              <a:gd name="adj2" fmla="val 94609"/>
              <a:gd name="adj3" fmla="val 117532"/>
              <a:gd name="adj4" fmla="val 53641"/>
              <a:gd name="adj5" fmla="val 117244"/>
              <a:gd name="adj6" fmla="val 19011"/>
            </a:avLst>
          </a:prstGeom>
          <a:solidFill>
            <a:srgbClr val="C00000"/>
          </a:solidFill>
          <a:ln w="762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IE" b="1" dirty="0" smtClean="0">
                <a:solidFill>
                  <a:schemeClr val="bg1"/>
                </a:solidFill>
              </a:rPr>
              <a:t>Answer Memory (ANS)</a:t>
            </a:r>
          </a:p>
          <a:p>
            <a:pPr algn="ctr"/>
            <a:endParaRPr lang="en-IE" b="1" dirty="0" smtClean="0">
              <a:solidFill>
                <a:schemeClr val="bg1"/>
              </a:solidFill>
            </a:endParaRPr>
          </a:p>
          <a:p>
            <a:pPr algn="ctr"/>
            <a:r>
              <a:rPr lang="en-IE" dirty="0" smtClean="0">
                <a:solidFill>
                  <a:schemeClr val="bg1"/>
                </a:solidFill>
              </a:rPr>
              <a:t> The last calculation result obtained is stored in ANS (answer) memory. </a:t>
            </a:r>
          </a:p>
          <a:p>
            <a:pPr algn="ctr"/>
            <a:r>
              <a:rPr lang="en-IE" dirty="0" smtClean="0">
                <a:solidFill>
                  <a:schemeClr val="bg1"/>
                </a:solidFill>
              </a:rPr>
              <a:t>ANS memory contents are updated whenever a new calculation result is displayed.</a:t>
            </a:r>
          </a:p>
          <a:p>
            <a:pPr algn="ctr"/>
            <a:endParaRPr lang="en-IE" dirty="0">
              <a:solidFill>
                <a:schemeClr val="bg1"/>
              </a:solidFill>
            </a:endParaRPr>
          </a:p>
          <a:p>
            <a:pPr algn="ctr"/>
            <a:r>
              <a:rPr lang="en-IE" b="1" dirty="0">
                <a:solidFill>
                  <a:schemeClr val="bg1"/>
                </a:solidFill>
                <a:sym typeface="Wingdings 3"/>
              </a:rPr>
              <a:t>To access ANS</a:t>
            </a:r>
          </a:p>
          <a:p>
            <a:pPr algn="ctr"/>
            <a:endParaRPr lang="en-IE" dirty="0" smtClean="0">
              <a:solidFill>
                <a:schemeClr val="bg1"/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5837" y="826773"/>
            <a:ext cx="4105275" cy="1381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5837" y="826773"/>
            <a:ext cx="4095750" cy="140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7"/>
          <a:stretch/>
        </p:blipFill>
        <p:spPr bwMode="auto">
          <a:xfrm>
            <a:off x="2555776" y="836298"/>
            <a:ext cx="4057355" cy="140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9"/>
          <p:cNvSpPr/>
          <p:nvPr/>
        </p:nvSpPr>
        <p:spPr>
          <a:xfrm>
            <a:off x="179512" y="1628800"/>
            <a:ext cx="3096344" cy="316835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IE" sz="3200" b="1" dirty="0" smtClean="0">
                <a:solidFill>
                  <a:srgbClr val="C00000"/>
                </a:solidFill>
                <a:sym typeface="Wingdings 3"/>
              </a:rPr>
              <a:t>12 + 5 = </a:t>
            </a:r>
          </a:p>
          <a:p>
            <a:endParaRPr lang="en-IE" sz="3200" b="1" dirty="0" smtClean="0">
              <a:solidFill>
                <a:srgbClr val="C00000"/>
              </a:solidFill>
              <a:sym typeface="Wingdings 3"/>
            </a:endParaRPr>
          </a:p>
          <a:p>
            <a:r>
              <a:rPr lang="en-IE" sz="3200" b="1" dirty="0" smtClean="0">
                <a:solidFill>
                  <a:srgbClr val="C00000"/>
                </a:solidFill>
                <a:sym typeface="Wingdings 3"/>
              </a:rPr>
              <a:t>ANS x 2   =</a:t>
            </a:r>
          </a:p>
          <a:p>
            <a:endParaRPr lang="en-IE" sz="3200" b="1" dirty="0">
              <a:solidFill>
                <a:srgbClr val="C00000"/>
              </a:solidFill>
              <a:sym typeface="Wingdings 3"/>
            </a:endParaRPr>
          </a:p>
          <a:p>
            <a:r>
              <a:rPr lang="en-IE" sz="3200" b="1" dirty="0" smtClean="0">
                <a:solidFill>
                  <a:srgbClr val="C00000"/>
                </a:solidFill>
                <a:sym typeface="Wingdings 3"/>
              </a:rPr>
              <a:t>ANS – 5 =</a:t>
            </a:r>
            <a:endParaRPr lang="en-IE" sz="3200" dirty="0" smtClean="0">
              <a:solidFill>
                <a:srgbClr val="C00000"/>
              </a:solidFill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6579003" y="4532330"/>
            <a:ext cx="1050303" cy="324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rgbClr val="00B050"/>
                </a:solidFill>
              </a:rPr>
              <a:t>ALPHA</a:t>
            </a:r>
            <a:endParaRPr lang="en-IE" dirty="0"/>
          </a:p>
        </p:txBody>
      </p:sp>
      <p:sp>
        <p:nvSpPr>
          <p:cNvPr id="12" name="Rounded Rectangle 11"/>
          <p:cNvSpPr/>
          <p:nvPr/>
        </p:nvSpPr>
        <p:spPr>
          <a:xfrm>
            <a:off x="7857541" y="4530387"/>
            <a:ext cx="498984" cy="324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>
                <a:solidFill>
                  <a:schemeClr val="tx1"/>
                </a:solidFill>
              </a:rPr>
              <a:t>=</a:t>
            </a:r>
            <a:endParaRPr lang="en-I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2766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6675" y="260648"/>
            <a:ext cx="449770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2000" dirty="0" smtClean="0">
                <a:solidFill>
                  <a:srgbClr val="C00000"/>
                </a:solidFill>
              </a:rPr>
              <a:t>E.g. 1 Find the area for the triangle below</a:t>
            </a:r>
          </a:p>
          <a:p>
            <a:r>
              <a:rPr lang="en-IE" sz="2000" dirty="0">
                <a:solidFill>
                  <a:srgbClr val="C00000"/>
                </a:solidFill>
              </a:rPr>
              <a:t> </a:t>
            </a:r>
            <a:r>
              <a:rPr lang="en-IE" sz="2000" dirty="0" smtClean="0">
                <a:solidFill>
                  <a:srgbClr val="C00000"/>
                </a:solidFill>
              </a:rPr>
              <a:t>           to 1 </a:t>
            </a:r>
            <a:r>
              <a:rPr lang="en-IE" sz="2000" dirty="0" err="1" smtClean="0">
                <a:solidFill>
                  <a:srgbClr val="C00000"/>
                </a:solidFill>
              </a:rPr>
              <a:t>d.p</a:t>
            </a:r>
            <a:endParaRPr lang="en-IE" sz="2000" dirty="0" smtClean="0">
              <a:solidFill>
                <a:srgbClr val="C00000"/>
              </a:solidFill>
            </a:endParaRPr>
          </a:p>
          <a:p>
            <a:endParaRPr lang="en-IE" sz="2000" dirty="0">
              <a:solidFill>
                <a:srgbClr val="C00000"/>
              </a:solidFill>
            </a:endParaRPr>
          </a:p>
        </p:txBody>
      </p:sp>
      <p:sp>
        <p:nvSpPr>
          <p:cNvPr id="4" name="Isosceles Triangle 3"/>
          <p:cNvSpPr/>
          <p:nvPr/>
        </p:nvSpPr>
        <p:spPr>
          <a:xfrm>
            <a:off x="1259632" y="985886"/>
            <a:ext cx="2376264" cy="1440160"/>
          </a:xfrm>
          <a:prstGeom prst="triangle">
            <a:avLst>
              <a:gd name="adj" fmla="val 0"/>
            </a:avLst>
          </a:prstGeom>
          <a:solidFill>
            <a:schemeClr val="bg1"/>
          </a:solidFill>
          <a:ln w="571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5" name="TextBox 4"/>
          <p:cNvSpPr txBox="1"/>
          <p:nvPr/>
        </p:nvSpPr>
        <p:spPr>
          <a:xfrm>
            <a:off x="2049495" y="2452081"/>
            <a:ext cx="8815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10cm                  </a:t>
            </a:r>
            <a:endParaRPr lang="en-IE" sz="2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188005" y="1305856"/>
            <a:ext cx="75854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2000" dirty="0">
                <a:solidFill>
                  <a:srgbClr val="1F497D">
                    <a:lumMod val="60000"/>
                    <a:lumOff val="40000"/>
                  </a:srgbClr>
                </a:solidFill>
              </a:rPr>
              <a:t>15cm</a:t>
            </a:r>
          </a:p>
        </p:txBody>
      </p:sp>
      <p:sp>
        <p:nvSpPr>
          <p:cNvPr id="9" name="Rectangle 8"/>
          <p:cNvSpPr/>
          <p:nvPr/>
        </p:nvSpPr>
        <p:spPr>
          <a:xfrm>
            <a:off x="1794171" y="2420888"/>
            <a:ext cx="31931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2000" dirty="0" smtClean="0">
                <a:solidFill>
                  <a:srgbClr val="FF0000"/>
                </a:solidFill>
              </a:rPr>
              <a:t>b</a:t>
            </a:r>
            <a:endParaRPr lang="en-IE" sz="2000" dirty="0">
              <a:solidFill>
                <a:srgbClr val="FF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806969" y="1500017"/>
            <a:ext cx="29367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2000" dirty="0" smtClean="0">
                <a:solidFill>
                  <a:srgbClr val="FF0000"/>
                </a:solidFill>
              </a:rPr>
              <a:t>c</a:t>
            </a:r>
            <a:endParaRPr lang="en-IE" sz="2000" dirty="0">
              <a:solidFill>
                <a:srgbClr val="FF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922749" y="1505911"/>
            <a:ext cx="30809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2000" dirty="0" smtClean="0">
                <a:solidFill>
                  <a:srgbClr val="FF0000"/>
                </a:solidFill>
              </a:rPr>
              <a:t>a</a:t>
            </a:r>
            <a:endParaRPr lang="en-IE" sz="20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1155311" y="3175485"/>
                <a:ext cx="166859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IE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IE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𝑐</m:t>
                          </m:r>
                        </m:e>
                        <m:sup>
                          <m:r>
                            <a:rPr lang="en-IE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IE" sz="20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IE" sz="2000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IE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en-IE" sz="2000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IE" sz="20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IE" sz="2000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IE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𝑏</m:t>
                          </m:r>
                        </m:e>
                        <m:sup>
                          <m:r>
                            <a:rPr lang="en-IE" sz="2000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IE" sz="20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5311" y="3175485"/>
                <a:ext cx="1668598" cy="40011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Straight Connector 14"/>
          <p:cNvCxnSpPr/>
          <p:nvPr/>
        </p:nvCxnSpPr>
        <p:spPr>
          <a:xfrm>
            <a:off x="3923928" y="839291"/>
            <a:ext cx="0" cy="5614045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1250884" y="2063427"/>
            <a:ext cx="296780" cy="357461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875685" y="3521457"/>
                <a:ext cx="231409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IE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IE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(15)</m:t>
                          </m:r>
                        </m:e>
                        <m:sup>
                          <m:r>
                            <a:rPr lang="en-IE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IE" sz="20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IE" sz="2000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IE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en-IE" sz="2000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IE" sz="20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IE" sz="2000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IE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(10)</m:t>
                          </m:r>
                        </m:e>
                        <m:sup>
                          <m:r>
                            <a:rPr lang="en-IE" sz="2000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IE" sz="20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5685" y="3521457"/>
                <a:ext cx="2314095" cy="400110"/>
              </a:xfrm>
              <a:prstGeom prst="rect">
                <a:avLst/>
              </a:prstGeom>
              <a:blipFill rotWithShape="1">
                <a:blip r:embed="rId3"/>
                <a:stretch>
                  <a:fillRect b="-15385"/>
                </a:stretch>
              </a:blipFill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1060821" y="3895565"/>
                <a:ext cx="185499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IE" sz="2000" b="0" i="1" smtClean="0">
                        <a:solidFill>
                          <a:srgbClr val="C00000"/>
                        </a:solidFill>
                        <a:latin typeface="Cambria Math"/>
                      </a:rPr>
                      <m:t>225=</m:t>
                    </m:r>
                    <m:sSup>
                      <m:sSupPr>
                        <m:ctrlPr>
                          <a:rPr lang="en-IE" sz="2000" i="1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IE" sz="20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IE" sz="2000" i="1">
                            <a:solidFill>
                              <a:srgbClr val="C00000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IE" sz="2000" b="0" i="1" smtClean="0">
                        <a:solidFill>
                          <a:srgbClr val="C00000"/>
                        </a:solidFill>
                        <a:latin typeface="Cambria Math"/>
                      </a:rPr>
                      <m:t>+</m:t>
                    </m:r>
                  </m:oMath>
                </a14:m>
                <a:r>
                  <a:rPr lang="en-IE" sz="2000" dirty="0" smtClean="0">
                    <a:solidFill>
                      <a:srgbClr val="C00000"/>
                    </a:solidFill>
                  </a:rPr>
                  <a:t>100</a:t>
                </a:r>
                <a:endParaRPr lang="en-IE" sz="20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0821" y="3895565"/>
                <a:ext cx="1854995" cy="400110"/>
              </a:xfrm>
              <a:prstGeom prst="rect">
                <a:avLst/>
              </a:prstGeom>
              <a:blipFill rotWithShape="1">
                <a:blip r:embed="rId4"/>
                <a:stretch>
                  <a:fillRect t="-7576" r="-2632" b="-25758"/>
                </a:stretch>
              </a:blipFill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" name="Straight Connector 19"/>
          <p:cNvCxnSpPr/>
          <p:nvPr/>
        </p:nvCxnSpPr>
        <p:spPr>
          <a:xfrm>
            <a:off x="1035604" y="3921567"/>
            <a:ext cx="0" cy="160852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2987824" y="3911282"/>
            <a:ext cx="0" cy="160852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282791" y="3942527"/>
                <a:ext cx="72648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IE" sz="16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−100</m:t>
                      </m:r>
                    </m:oMath>
                  </m:oMathPara>
                </a14:m>
                <a:endParaRPr lang="en-IE" sz="16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2791" y="3942527"/>
                <a:ext cx="726481" cy="338554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3135626" y="3957121"/>
                <a:ext cx="72648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IE" sz="16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−100</m:t>
                      </m:r>
                    </m:oMath>
                  </m:oMathPara>
                </a14:m>
                <a:endParaRPr lang="en-IE" sz="16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35626" y="3957121"/>
                <a:ext cx="726481" cy="338554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971600" y="4635857"/>
                <a:ext cx="1299587" cy="4426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IE" sz="20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IE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en-IE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5</m:t>
                          </m:r>
                        </m:e>
                      </m:rad>
                      <m:r>
                        <a:rPr lang="en-IE" sz="20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IE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IE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en-IE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IE" sz="20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600" y="4635857"/>
                <a:ext cx="1299587" cy="442685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1065964" y="4236433"/>
                <a:ext cx="127381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IE" sz="20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125=</m:t>
                      </m:r>
                      <m:sSup>
                        <m:sSupPr>
                          <m:ctrlPr>
                            <a:rPr lang="en-IE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IE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en-IE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IE" sz="20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5964" y="4236433"/>
                <a:ext cx="1273810" cy="400110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0" name="Group 29"/>
          <p:cNvGrpSpPr/>
          <p:nvPr/>
        </p:nvGrpSpPr>
        <p:grpSpPr>
          <a:xfrm>
            <a:off x="504077" y="4261827"/>
            <a:ext cx="572721" cy="401841"/>
            <a:chOff x="4107766" y="2996418"/>
            <a:chExt cx="572721" cy="401841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TextBox 27"/>
                <p:cNvSpPr txBox="1"/>
                <p:nvPr/>
              </p:nvSpPr>
              <p:spPr>
                <a:xfrm>
                  <a:off x="4107766" y="2996418"/>
                  <a:ext cx="572721" cy="40184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ad>
                          <m:radPr>
                            <m:degHide m:val="on"/>
                            <m:ctrlPr>
                              <a:rPr lang="en-IE" sz="1600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</m:ctrlPr>
                          </m:radPr>
                          <m:deg/>
                          <m:e/>
                        </m:rad>
                      </m:oMath>
                    </m:oMathPara>
                  </a14:m>
                  <a:endParaRPr lang="en-IE" sz="1600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28" name="TextBox 2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07766" y="2996418"/>
                  <a:ext cx="572721" cy="401841"/>
                </a:xfrm>
                <a:prstGeom prst="rect">
                  <a:avLst/>
                </a:prstGeom>
                <a:blipFill rotWithShape="1"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IE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9" name="Rectangle 28"/>
            <p:cNvSpPr/>
            <p:nvPr/>
          </p:nvSpPr>
          <p:spPr>
            <a:xfrm>
              <a:off x="4375871" y="3131380"/>
              <a:ext cx="176306" cy="180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 sz="1600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3220121" y="4261826"/>
            <a:ext cx="572721" cy="401841"/>
            <a:chOff x="4107766" y="2996418"/>
            <a:chExt cx="572721" cy="401841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TextBox 31"/>
                <p:cNvSpPr txBox="1"/>
                <p:nvPr/>
              </p:nvSpPr>
              <p:spPr>
                <a:xfrm>
                  <a:off x="4107766" y="2996418"/>
                  <a:ext cx="572721" cy="40184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ad>
                          <m:radPr>
                            <m:degHide m:val="on"/>
                            <m:ctrlPr>
                              <a:rPr lang="en-IE" sz="1600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</m:ctrlPr>
                          </m:radPr>
                          <m:deg/>
                          <m:e/>
                        </m:rad>
                      </m:oMath>
                    </m:oMathPara>
                  </a14:m>
                  <a:endParaRPr lang="en-IE" sz="1600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32" name="TextBox 3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07766" y="2996418"/>
                  <a:ext cx="572721" cy="401841"/>
                </a:xfrm>
                <a:prstGeom prst="rect">
                  <a:avLst/>
                </a:prstGeom>
                <a:blipFill rotWithShape="1"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IE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3" name="Rectangle 32"/>
            <p:cNvSpPr/>
            <p:nvPr/>
          </p:nvSpPr>
          <p:spPr>
            <a:xfrm>
              <a:off x="4375871" y="3131380"/>
              <a:ext cx="176306" cy="180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 sz="160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/>
              <p:cNvSpPr txBox="1"/>
              <p:nvPr/>
            </p:nvSpPr>
            <p:spPr>
              <a:xfrm>
                <a:off x="4139952" y="1004966"/>
                <a:ext cx="1645002" cy="6685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IE" sz="20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𝑎𝑟𝑒𝑎</m:t>
                      </m:r>
                      <m:r>
                        <a:rPr lang="en-IE" sz="20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 =</m:t>
                      </m:r>
                      <m:f>
                        <m:fPr>
                          <m:ctrlPr>
                            <a:rPr lang="en-IE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IE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IE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IE" sz="20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𝑎𝑏</m:t>
                      </m:r>
                    </m:oMath>
                  </m:oMathPara>
                </a14:m>
                <a:endParaRPr lang="en-IE" sz="20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34" name="Text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39952" y="1004966"/>
                <a:ext cx="1645002" cy="668516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/>
              <p:cNvSpPr txBox="1"/>
              <p:nvPr/>
            </p:nvSpPr>
            <p:spPr>
              <a:xfrm>
                <a:off x="4139952" y="1650459"/>
                <a:ext cx="2322367" cy="5269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IE" sz="2000" b="0" i="1" smtClean="0">
                        <a:solidFill>
                          <a:srgbClr val="C00000"/>
                        </a:solidFill>
                        <a:latin typeface="Cambria Math"/>
                      </a:rPr>
                      <m:t>𝑎𝑟𝑒𝑎</m:t>
                    </m:r>
                    <m:r>
                      <a:rPr lang="en-IE" sz="2000" b="0" i="1" smtClean="0">
                        <a:solidFill>
                          <a:srgbClr val="C00000"/>
                        </a:solidFill>
                        <a:latin typeface="Cambria Math"/>
                      </a:rPr>
                      <m:t> =</m:t>
                    </m:r>
                    <m:f>
                      <m:fPr>
                        <m:ctrlPr>
                          <a:rPr lang="en-IE" sz="20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IE" sz="20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IE" sz="20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n-IE" sz="2000" i="1">
                        <a:solidFill>
                          <a:srgbClr val="C00000"/>
                        </a:solidFill>
                        <a:latin typeface="Cambria Math"/>
                      </a:rPr>
                      <m:t>(5</m:t>
                    </m:r>
                    <m:rad>
                      <m:radPr>
                        <m:degHide m:val="on"/>
                        <m:ctrlPr>
                          <a:rPr lang="en-IE" sz="2000" i="1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IE" sz="2000" i="1">
                            <a:solidFill>
                              <a:srgbClr val="C00000"/>
                            </a:solidFill>
                            <a:latin typeface="Cambria Math"/>
                          </a:rPr>
                          <m:t>5</m:t>
                        </m:r>
                      </m:e>
                    </m:rad>
                  </m:oMath>
                </a14:m>
                <a:r>
                  <a:rPr lang="en-IE" sz="2000" dirty="0" smtClean="0">
                    <a:solidFill>
                      <a:srgbClr val="C00000"/>
                    </a:solidFill>
                  </a:rPr>
                  <a:t>)(10)</a:t>
                </a:r>
                <a:endParaRPr lang="en-IE" sz="20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39952" y="1650459"/>
                <a:ext cx="2322367" cy="526939"/>
              </a:xfrm>
              <a:prstGeom prst="rect">
                <a:avLst/>
              </a:prstGeom>
              <a:blipFill rotWithShape="1">
                <a:blip r:embed="rId12"/>
                <a:stretch>
                  <a:fillRect r="-2100" b="-9302"/>
                </a:stretch>
              </a:blipFill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Line Callout 2 35"/>
          <p:cNvSpPr/>
          <p:nvPr/>
        </p:nvSpPr>
        <p:spPr>
          <a:xfrm>
            <a:off x="6469736" y="551259"/>
            <a:ext cx="2134711" cy="2198400"/>
          </a:xfrm>
          <a:prstGeom prst="borderCallout2">
            <a:avLst>
              <a:gd name="adj1" fmla="val 18750"/>
              <a:gd name="adj2" fmla="val -1657"/>
              <a:gd name="adj3" fmla="val 18750"/>
              <a:gd name="adj4" fmla="val -16667"/>
              <a:gd name="adj5" fmla="val 54950"/>
              <a:gd name="adj6" fmla="val -39530"/>
            </a:avLst>
          </a:prstGeom>
          <a:solidFill>
            <a:srgbClr val="C00000"/>
          </a:solidFill>
          <a:ln w="5715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bg1"/>
                </a:solidFill>
              </a:rPr>
              <a:t>As we have just worked this out. It is stored as </a:t>
            </a:r>
            <a:r>
              <a:rPr lang="en-IE" sz="2000" b="1" dirty="0" smtClean="0">
                <a:solidFill>
                  <a:schemeClr val="bg1"/>
                </a:solidFill>
              </a:rPr>
              <a:t>ANS</a:t>
            </a:r>
            <a:r>
              <a:rPr lang="en-IE" dirty="0" smtClean="0">
                <a:solidFill>
                  <a:schemeClr val="bg1"/>
                </a:solidFill>
              </a:rPr>
              <a:t> we do not need to type it in again</a:t>
            </a:r>
            <a:endParaRPr lang="en-IE" dirty="0">
              <a:solidFill>
                <a:schemeClr val="bg1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0300" y="5235092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36966" y="3262062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36966" y="3282013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36966" y="3282013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/>
              <p:cNvSpPr txBox="1"/>
              <p:nvPr/>
            </p:nvSpPr>
            <p:spPr>
              <a:xfrm>
                <a:off x="4139952" y="2112552"/>
                <a:ext cx="195553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IE" sz="2000" b="0" i="1" smtClean="0">
                        <a:solidFill>
                          <a:srgbClr val="C00000"/>
                        </a:solidFill>
                        <a:latin typeface="Cambria Math"/>
                      </a:rPr>
                      <m:t>𝑎𝑟𝑒𝑎</m:t>
                    </m:r>
                    <m:r>
                      <a:rPr lang="en-IE" sz="2000" b="0" i="1" smtClean="0">
                        <a:solidFill>
                          <a:srgbClr val="C00000"/>
                        </a:solidFill>
                        <a:latin typeface="Cambria Math"/>
                      </a:rPr>
                      <m:t> =</m:t>
                    </m:r>
                  </m:oMath>
                </a14:m>
                <a:r>
                  <a:rPr lang="en-IE" sz="2000" dirty="0" smtClean="0">
                    <a:solidFill>
                      <a:srgbClr val="C00000"/>
                    </a:solidFill>
                  </a:rPr>
                  <a:t>55.9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IE" sz="2000" i="1" dirty="0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IE" sz="2000" b="0" i="1" dirty="0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𝑐𝑚</m:t>
                        </m:r>
                      </m:e>
                      <m:sup>
                        <m:r>
                          <a:rPr lang="en-IE" sz="2000" b="0" i="1" dirty="0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IE" sz="20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43" name="TextBox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39952" y="2112552"/>
                <a:ext cx="1955535" cy="400110"/>
              </a:xfrm>
              <a:prstGeom prst="rect">
                <a:avLst/>
              </a:prstGeom>
              <a:blipFill rotWithShape="1">
                <a:blip r:embed="rId18"/>
                <a:stretch>
                  <a:fillRect t="-7692" b="-27692"/>
                </a:stretch>
              </a:blipFill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9819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3" grpId="0"/>
      <p:bldP spid="18" grpId="0"/>
      <p:bldP spid="19" grpId="0"/>
      <p:bldP spid="23" grpId="0"/>
      <p:bldP spid="24" grpId="0"/>
      <p:bldP spid="26" grpId="0"/>
      <p:bldP spid="27" grpId="0"/>
      <p:bldP spid="34" grpId="0"/>
      <p:bldP spid="35" grpId="0"/>
      <p:bldP spid="36" grpId="0" animBg="1"/>
      <p:bldP spid="4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/>
              <p:cNvSpPr txBox="1"/>
              <p:nvPr/>
            </p:nvSpPr>
            <p:spPr>
              <a:xfrm>
                <a:off x="899592" y="3870549"/>
                <a:ext cx="2167581" cy="70775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IE" sz="2800" dirty="0" smtClean="0">
                    <a:solidFill>
                      <a:srgbClr val="C00000"/>
                    </a:solidFill>
                  </a:rPr>
                  <a:t>s </a:t>
                </a:r>
                <a14:m>
                  <m:oMath xmlns:m="http://schemas.openxmlformats.org/officeDocument/2006/math">
                    <m:r>
                      <a:rPr lang="en-IE" sz="2800" b="0" i="1" smtClean="0">
                        <a:solidFill>
                          <a:srgbClr val="C00000"/>
                        </a:solidFill>
                        <a:latin typeface="Cambria Math"/>
                      </a:rPr>
                      <m:t>=</m:t>
                    </m:r>
                  </m:oMath>
                </a14:m>
                <a:r>
                  <a:rPr lang="en-IE" sz="2800" dirty="0" smtClean="0">
                    <a:solidFill>
                      <a:srgbClr val="C00000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IE" sz="2800" i="1" dirty="0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IE" sz="2800" b="0" i="1" dirty="0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12 +10 +15</m:t>
                        </m:r>
                      </m:num>
                      <m:den>
                        <m:r>
                          <a:rPr lang="en-IE" sz="2800" b="0" i="1" dirty="0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endParaRPr lang="en-IE" sz="28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39" name="TextBox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9592" y="3870549"/>
                <a:ext cx="2167581" cy="707758"/>
              </a:xfrm>
              <a:prstGeom prst="rect">
                <a:avLst/>
              </a:prstGeom>
              <a:blipFill rotWithShape="1">
                <a:blip r:embed="rId2"/>
                <a:stretch>
                  <a:fillRect l="-5915" b="-12069"/>
                </a:stretch>
              </a:blipFill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96675" y="260648"/>
            <a:ext cx="449770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2000" dirty="0" smtClean="0">
                <a:solidFill>
                  <a:srgbClr val="C00000"/>
                </a:solidFill>
              </a:rPr>
              <a:t>E.g. 1 Find the area for the triangle below</a:t>
            </a:r>
          </a:p>
          <a:p>
            <a:r>
              <a:rPr lang="en-IE" sz="2000" dirty="0">
                <a:solidFill>
                  <a:srgbClr val="C00000"/>
                </a:solidFill>
              </a:rPr>
              <a:t> </a:t>
            </a:r>
            <a:r>
              <a:rPr lang="en-IE" sz="2000" dirty="0" smtClean="0">
                <a:solidFill>
                  <a:srgbClr val="C00000"/>
                </a:solidFill>
              </a:rPr>
              <a:t>           to 1 </a:t>
            </a:r>
            <a:r>
              <a:rPr lang="en-IE" sz="2000" dirty="0" err="1" smtClean="0">
                <a:solidFill>
                  <a:srgbClr val="C00000"/>
                </a:solidFill>
              </a:rPr>
              <a:t>d.p</a:t>
            </a:r>
            <a:endParaRPr lang="en-IE" sz="2000" dirty="0" smtClean="0">
              <a:solidFill>
                <a:srgbClr val="C00000"/>
              </a:solidFill>
            </a:endParaRPr>
          </a:p>
          <a:p>
            <a:endParaRPr lang="en-IE" sz="2000" dirty="0">
              <a:solidFill>
                <a:srgbClr val="C00000"/>
              </a:solidFill>
            </a:endParaRPr>
          </a:p>
        </p:txBody>
      </p:sp>
      <p:sp>
        <p:nvSpPr>
          <p:cNvPr id="4" name="Isosceles Triangle 3"/>
          <p:cNvSpPr/>
          <p:nvPr/>
        </p:nvSpPr>
        <p:spPr>
          <a:xfrm>
            <a:off x="1259632" y="985886"/>
            <a:ext cx="2376264" cy="1440160"/>
          </a:xfrm>
          <a:prstGeom prst="triangle">
            <a:avLst>
              <a:gd name="adj" fmla="val 8638"/>
            </a:avLst>
          </a:prstGeom>
          <a:solidFill>
            <a:schemeClr val="bg1"/>
          </a:solidFill>
          <a:ln w="571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5" name="TextBox 4"/>
          <p:cNvSpPr txBox="1"/>
          <p:nvPr/>
        </p:nvSpPr>
        <p:spPr>
          <a:xfrm>
            <a:off x="2219107" y="2441398"/>
            <a:ext cx="8815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10cm                  </a:t>
            </a:r>
            <a:endParaRPr lang="en-IE" sz="2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01291" y="1268760"/>
            <a:ext cx="75854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2000" dirty="0">
                <a:solidFill>
                  <a:srgbClr val="1F497D">
                    <a:lumMod val="60000"/>
                    <a:lumOff val="40000"/>
                  </a:srgbClr>
                </a:solidFill>
              </a:rPr>
              <a:t>15cm</a:t>
            </a:r>
          </a:p>
        </p:txBody>
      </p:sp>
      <p:sp>
        <p:nvSpPr>
          <p:cNvPr id="9" name="Rectangle 8"/>
          <p:cNvSpPr/>
          <p:nvPr/>
        </p:nvSpPr>
        <p:spPr>
          <a:xfrm>
            <a:off x="1794171" y="2420888"/>
            <a:ext cx="31931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2000" dirty="0" smtClean="0">
                <a:solidFill>
                  <a:srgbClr val="FF0000"/>
                </a:solidFill>
              </a:rPr>
              <a:t>b</a:t>
            </a:r>
            <a:endParaRPr lang="en-IE" sz="2000" dirty="0">
              <a:solidFill>
                <a:srgbClr val="FF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806969" y="1500017"/>
            <a:ext cx="29367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2000" dirty="0" smtClean="0">
                <a:solidFill>
                  <a:srgbClr val="FF0000"/>
                </a:solidFill>
              </a:rPr>
              <a:t>c</a:t>
            </a:r>
            <a:endParaRPr lang="en-IE" sz="2000" dirty="0">
              <a:solidFill>
                <a:srgbClr val="FF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922749" y="1505911"/>
            <a:ext cx="30809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2000" dirty="0" smtClean="0">
                <a:solidFill>
                  <a:srgbClr val="FF0000"/>
                </a:solidFill>
              </a:rPr>
              <a:t>a</a:t>
            </a:r>
            <a:endParaRPr lang="en-IE" sz="20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899592" y="3140968"/>
                <a:ext cx="1844672" cy="71057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IE" sz="2800" dirty="0">
                    <a:solidFill>
                      <a:srgbClr val="C00000"/>
                    </a:solidFill>
                  </a:rPr>
                  <a:t>s</a:t>
                </a:r>
                <a:r>
                  <a:rPr lang="en-IE" sz="2800" dirty="0" smtClean="0">
                    <a:solidFill>
                      <a:srgbClr val="C0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IE" sz="2800" b="0" i="1" smtClean="0">
                        <a:solidFill>
                          <a:srgbClr val="C00000"/>
                        </a:solidFill>
                        <a:latin typeface="Cambria Math"/>
                      </a:rPr>
                      <m:t>=</m:t>
                    </m:r>
                  </m:oMath>
                </a14:m>
                <a:r>
                  <a:rPr lang="en-IE" sz="2800" dirty="0" smtClean="0">
                    <a:solidFill>
                      <a:srgbClr val="C00000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IE" sz="2800" i="1" dirty="0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IE" sz="2800" b="0" i="1" dirty="0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𝑎</m:t>
                        </m:r>
                        <m:r>
                          <a:rPr lang="en-IE" sz="2800" b="0" i="1" dirty="0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 + </m:t>
                        </m:r>
                        <m:r>
                          <a:rPr lang="en-IE" sz="2800" b="0" i="1" dirty="0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𝑏</m:t>
                        </m:r>
                        <m:r>
                          <a:rPr lang="en-IE" sz="2800" b="0" i="1" dirty="0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 + </m:t>
                        </m:r>
                        <m:r>
                          <a:rPr lang="en-IE" sz="2800" b="0" i="1" dirty="0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𝑐</m:t>
                        </m:r>
                      </m:num>
                      <m:den>
                        <m:r>
                          <a:rPr lang="en-IE" sz="2800" b="0" i="1" dirty="0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endParaRPr lang="en-IE" sz="28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9592" y="3140968"/>
                <a:ext cx="1844672" cy="710579"/>
              </a:xfrm>
              <a:prstGeom prst="rect">
                <a:avLst/>
              </a:prstGeom>
              <a:blipFill rotWithShape="1">
                <a:blip r:embed="rId3"/>
                <a:stretch>
                  <a:fillRect l="-6954" b="-11111"/>
                </a:stretch>
              </a:blipFill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/>
              <p:cNvSpPr txBox="1"/>
              <p:nvPr/>
            </p:nvSpPr>
            <p:spPr>
              <a:xfrm>
                <a:off x="3947796" y="1904534"/>
                <a:ext cx="3833806" cy="4650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IE" sz="20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𝑎𝑟𝑒𝑎</m:t>
                      </m:r>
                      <m:r>
                        <a:rPr lang="en-IE" sz="20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 =</m:t>
                      </m:r>
                      <m:rad>
                        <m:radPr>
                          <m:degHide m:val="on"/>
                          <m:ctrlPr>
                            <a:rPr lang="en-IE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en-IE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𝑠</m:t>
                          </m:r>
                          <m:d>
                            <m:dPr>
                              <m:ctrlPr>
                                <a:rPr lang="en-IE" sz="2000" b="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IE" sz="2000" b="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𝑠</m:t>
                              </m:r>
                              <m:r>
                                <a:rPr lang="en-IE" sz="2000" b="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IE" sz="2000" b="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𝑎</m:t>
                              </m:r>
                            </m:e>
                          </m:d>
                          <m:r>
                            <a:rPr lang="en-IE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(</m:t>
                          </m:r>
                          <m:r>
                            <a:rPr lang="en-IE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𝑠</m:t>
                          </m:r>
                          <m:r>
                            <a:rPr lang="en-IE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en-IE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𝑏</m:t>
                          </m:r>
                          <m:r>
                            <a:rPr lang="en-IE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)(</m:t>
                          </m:r>
                          <m:r>
                            <a:rPr lang="en-IE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𝑠</m:t>
                          </m:r>
                          <m:r>
                            <a:rPr lang="en-IE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en-IE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𝑐</m:t>
                          </m:r>
                          <m:r>
                            <a:rPr lang="en-IE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)</m:t>
                          </m:r>
                        </m:e>
                      </m:rad>
                    </m:oMath>
                  </m:oMathPara>
                </a14:m>
                <a:endParaRPr lang="en-IE" sz="20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34" name="Text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47796" y="1904534"/>
                <a:ext cx="3833806" cy="465064"/>
              </a:xfrm>
              <a:prstGeom prst="rect">
                <a:avLst/>
              </a:prstGeom>
              <a:blipFill rotWithShape="1">
                <a:blip r:embed="rId4"/>
                <a:stretch>
                  <a:fillRect b="-11688"/>
                </a:stretch>
              </a:blipFill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Line Callout 2 35"/>
          <p:cNvSpPr/>
          <p:nvPr/>
        </p:nvSpPr>
        <p:spPr>
          <a:xfrm>
            <a:off x="5351017" y="384714"/>
            <a:ext cx="3574871" cy="1321252"/>
          </a:xfrm>
          <a:prstGeom prst="borderCallout2">
            <a:avLst>
              <a:gd name="adj1" fmla="val 99256"/>
              <a:gd name="adj2" fmla="val 99201"/>
              <a:gd name="adj3" fmla="val 131741"/>
              <a:gd name="adj4" fmla="val 74685"/>
              <a:gd name="adj5" fmla="val 163288"/>
              <a:gd name="adj6" fmla="val 6209"/>
            </a:avLst>
          </a:prstGeom>
          <a:solidFill>
            <a:srgbClr val="C00000"/>
          </a:solidFill>
          <a:ln w="5715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chemeClr val="bg1"/>
                </a:solidFill>
              </a:rPr>
              <a:t>As we have just worked this out. It is stored as </a:t>
            </a:r>
            <a:r>
              <a:rPr lang="en-IE" sz="2400" b="1" dirty="0" smtClean="0">
                <a:solidFill>
                  <a:schemeClr val="bg1"/>
                </a:solidFill>
              </a:rPr>
              <a:t>ANS</a:t>
            </a:r>
            <a:r>
              <a:rPr lang="en-IE" sz="2000" dirty="0" smtClean="0">
                <a:solidFill>
                  <a:schemeClr val="bg1"/>
                </a:solidFill>
              </a:rPr>
              <a:t> we do not need to type it in again</a:t>
            </a:r>
            <a:endParaRPr lang="en-IE" sz="20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/>
              <p:cNvSpPr txBox="1"/>
              <p:nvPr/>
            </p:nvSpPr>
            <p:spPr>
              <a:xfrm>
                <a:off x="3947796" y="2940913"/>
                <a:ext cx="195553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IE" sz="2000" b="0" i="1" smtClean="0">
                        <a:solidFill>
                          <a:srgbClr val="C00000"/>
                        </a:solidFill>
                        <a:latin typeface="Cambria Math"/>
                      </a:rPr>
                      <m:t>𝑎𝑟𝑒𝑎</m:t>
                    </m:r>
                    <m:r>
                      <a:rPr lang="en-IE" sz="2000" b="0" i="1" smtClean="0">
                        <a:solidFill>
                          <a:srgbClr val="C00000"/>
                        </a:solidFill>
                        <a:latin typeface="Cambria Math"/>
                      </a:rPr>
                      <m:t> =</m:t>
                    </m:r>
                  </m:oMath>
                </a14:m>
                <a:r>
                  <a:rPr lang="en-IE" sz="2000" dirty="0" smtClean="0">
                    <a:solidFill>
                      <a:srgbClr val="C00000"/>
                    </a:solidFill>
                  </a:rPr>
                  <a:t>59.8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IE" sz="2000" i="1" dirty="0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IE" sz="2000" b="0" i="1" dirty="0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𝑐𝑚</m:t>
                        </m:r>
                      </m:e>
                      <m:sup>
                        <m:r>
                          <a:rPr lang="en-IE" sz="2000" b="0" i="1" dirty="0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IE" sz="20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43" name="TextBox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47796" y="2940913"/>
                <a:ext cx="1955535" cy="400110"/>
              </a:xfrm>
              <a:prstGeom prst="rect">
                <a:avLst/>
              </a:prstGeom>
              <a:blipFill rotWithShape="1">
                <a:blip r:embed="rId5"/>
                <a:stretch>
                  <a:fillRect t="-7576" b="-25758"/>
                </a:stretch>
              </a:blipFill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Rectangle 36"/>
          <p:cNvSpPr/>
          <p:nvPr/>
        </p:nvSpPr>
        <p:spPr>
          <a:xfrm>
            <a:off x="681550" y="1250897"/>
            <a:ext cx="75854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2000" dirty="0" smtClean="0">
                <a:solidFill>
                  <a:srgbClr val="1F497D">
                    <a:lumMod val="60000"/>
                    <a:lumOff val="40000"/>
                  </a:srgbClr>
                </a:solidFill>
              </a:rPr>
              <a:t>12cm</a:t>
            </a:r>
            <a:endParaRPr lang="en-IE" sz="2000" dirty="0">
              <a:solidFill>
                <a:srgbClr val="1F497D">
                  <a:lumMod val="60000"/>
                  <a:lumOff val="40000"/>
                </a:srgb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/>
              <p:cNvSpPr txBox="1"/>
              <p:nvPr/>
            </p:nvSpPr>
            <p:spPr>
              <a:xfrm>
                <a:off x="971600" y="4551511"/>
                <a:ext cx="1445011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IE" sz="2800" dirty="0" smtClean="0">
                    <a:solidFill>
                      <a:srgbClr val="C00000"/>
                    </a:solidFill>
                  </a:rPr>
                  <a:t>s </a:t>
                </a:r>
                <a14:m>
                  <m:oMath xmlns:m="http://schemas.openxmlformats.org/officeDocument/2006/math">
                    <m:r>
                      <a:rPr lang="en-IE" sz="2800" b="0" i="1" smtClean="0">
                        <a:solidFill>
                          <a:srgbClr val="C00000"/>
                        </a:solidFill>
                        <a:latin typeface="Cambria Math"/>
                      </a:rPr>
                      <m:t>=18.5</m:t>
                    </m:r>
                  </m:oMath>
                </a14:m>
                <a:endParaRPr lang="en-IE" sz="28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40" name="TextBox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600" y="4551511"/>
                <a:ext cx="1445011" cy="523220"/>
              </a:xfrm>
              <a:prstGeom prst="rect">
                <a:avLst/>
              </a:prstGeom>
              <a:blipFill rotWithShape="1">
                <a:blip r:embed="rId6"/>
                <a:stretch>
                  <a:fillRect l="-8439" t="-10588" b="-34118"/>
                </a:stretch>
              </a:blipFill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" name="Group 7"/>
          <p:cNvGrpSpPr/>
          <p:nvPr/>
        </p:nvGrpSpPr>
        <p:grpSpPr>
          <a:xfrm>
            <a:off x="3915746" y="2400377"/>
            <a:ext cx="5222777" cy="441131"/>
            <a:chOff x="3779912" y="1556792"/>
            <a:chExt cx="5222777" cy="441131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" name="TextBox 34"/>
                <p:cNvSpPr txBox="1"/>
                <p:nvPr/>
              </p:nvSpPr>
              <p:spPr>
                <a:xfrm>
                  <a:off x="3851920" y="1556792"/>
                  <a:ext cx="5150769" cy="42774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IE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𝑎𝑟𝑒𝑎</m:t>
                        </m:r>
                        <m:r>
                          <a:rPr lang="en-IE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 =</m:t>
                        </m:r>
                        <m:rad>
                          <m:radPr>
                            <m:degHide m:val="on"/>
                            <m:ctrlPr>
                              <a:rPr lang="en-IE" i="1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IE" b="0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18.5</m:t>
                            </m:r>
                            <m:d>
                              <m:dPr>
                                <m:ctrlPr>
                                  <a:rPr lang="en-IE" i="1">
                                    <a:solidFill>
                                      <a:srgbClr val="C00000"/>
                                    </a:solidFill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IE" b="0" i="1" smtClean="0">
                                    <a:solidFill>
                                      <a:srgbClr val="C00000"/>
                                    </a:solidFill>
                                    <a:latin typeface="Cambria Math"/>
                                  </a:rPr>
                                  <m:t>18.5</m:t>
                                </m:r>
                                <m:r>
                                  <a:rPr lang="en-IE" i="1">
                                    <a:solidFill>
                                      <a:srgbClr val="C00000"/>
                                    </a:solidFill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en-IE" b="0" i="1" smtClean="0">
                                    <a:solidFill>
                                      <a:srgbClr val="C00000"/>
                                    </a:solidFill>
                                    <a:latin typeface="Cambria Math"/>
                                  </a:rPr>
                                  <m:t>12</m:t>
                                </m:r>
                              </m:e>
                            </m:d>
                            <m:r>
                              <a:rPr lang="en-IE" i="1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(</m:t>
                            </m:r>
                            <m:r>
                              <a:rPr lang="en-IE" b="0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18.5</m:t>
                            </m:r>
                            <m:r>
                              <a:rPr lang="en-IE" i="1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−</m:t>
                            </m:r>
                            <m:r>
                              <a:rPr lang="en-IE" b="0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10</m:t>
                            </m:r>
                            <m:r>
                              <a:rPr lang="en-IE" i="1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)(</m:t>
                            </m:r>
                            <m:r>
                              <a:rPr lang="en-IE" b="0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18.5</m:t>
                            </m:r>
                            <m:r>
                              <a:rPr lang="en-IE" i="1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−</m:t>
                            </m:r>
                            <m:r>
                              <a:rPr lang="en-IE" b="0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15</m:t>
                            </m:r>
                            <m:r>
                              <a:rPr lang="en-IE" i="1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)</m:t>
                            </m:r>
                          </m:e>
                        </m:rad>
                      </m:oMath>
                    </m:oMathPara>
                  </a14:m>
                  <a:endParaRPr lang="en-IE" sz="2000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35" name="TextBox 3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51920" y="1556792"/>
                  <a:ext cx="5150769" cy="427746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 b="-11429"/>
                  </a:stretch>
                </a:blipFill>
              </p:spPr>
              <p:txBody>
                <a:bodyPr/>
                <a:lstStyle/>
                <a:p>
                  <a:r>
                    <a:rPr lang="en-IE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Rectangle 6"/>
                <p:cNvSpPr/>
                <p:nvPr/>
              </p:nvSpPr>
              <p:spPr>
                <a:xfrm>
                  <a:off x="3779912" y="1597813"/>
                  <a:ext cx="1046056" cy="400110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IE" sz="200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𝑎𝑟𝑒𝑎</m:t>
                        </m:r>
                        <m:r>
                          <a:rPr lang="en-IE" sz="20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=</m:t>
                        </m:r>
                      </m:oMath>
                    </m:oMathPara>
                  </a14:m>
                  <a:endParaRPr lang="en-IE" sz="2000" dirty="0"/>
                </a:p>
              </p:txBody>
            </p:sp>
          </mc:Choice>
          <mc:Fallback xmlns="">
            <p:sp>
              <p:nvSpPr>
                <p:cNvPr id="7" name="Rectangle 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79912" y="1597813"/>
                  <a:ext cx="1046056" cy="400110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IE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15" name="Straight Connector 14"/>
          <p:cNvCxnSpPr/>
          <p:nvPr/>
        </p:nvCxnSpPr>
        <p:spPr>
          <a:xfrm>
            <a:off x="3923928" y="839291"/>
            <a:ext cx="0" cy="5614045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8"/>
          <a:stretch/>
        </p:blipFill>
        <p:spPr bwMode="auto">
          <a:xfrm>
            <a:off x="681549" y="5139644"/>
            <a:ext cx="2593103" cy="8988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10"/>
          <a:stretch/>
        </p:blipFill>
        <p:spPr bwMode="auto">
          <a:xfrm>
            <a:off x="4436073" y="3912123"/>
            <a:ext cx="4067175" cy="138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9125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Callout 2 1"/>
          <p:cNvSpPr/>
          <p:nvPr/>
        </p:nvSpPr>
        <p:spPr>
          <a:xfrm>
            <a:off x="395536" y="3212976"/>
            <a:ext cx="2160240" cy="1584176"/>
          </a:xfrm>
          <a:prstGeom prst="borderCallout2">
            <a:avLst>
              <a:gd name="adj1" fmla="val 41561"/>
              <a:gd name="adj2" fmla="val 99606"/>
              <a:gd name="adj3" fmla="val 51477"/>
              <a:gd name="adj4" fmla="val 119238"/>
              <a:gd name="adj5" fmla="val 67222"/>
              <a:gd name="adj6" fmla="val 204544"/>
            </a:avLst>
          </a:prstGeom>
          <a:solidFill>
            <a:srgbClr val="C00000"/>
          </a:solidFill>
          <a:ln w="762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/>
              <a:t>Stores numbers in a given Memory of the calculator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790789"/>
            <a:ext cx="4048125" cy="1419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00836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0185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080890" y="169476"/>
            <a:ext cx="508339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IE" sz="2800" b="1" u="sng" dirty="0">
                <a:solidFill>
                  <a:srgbClr val="C00000"/>
                </a:solidFill>
              </a:rPr>
              <a:t>Different types of Memory</a:t>
            </a:r>
          </a:p>
        </p:txBody>
      </p:sp>
      <p:sp>
        <p:nvSpPr>
          <p:cNvPr id="4" name="Line Callout 2 3"/>
          <p:cNvSpPr/>
          <p:nvPr/>
        </p:nvSpPr>
        <p:spPr>
          <a:xfrm>
            <a:off x="6732240" y="836712"/>
            <a:ext cx="2232248" cy="3672408"/>
          </a:xfrm>
          <a:prstGeom prst="borderCallout2">
            <a:avLst>
              <a:gd name="adj1" fmla="val 99939"/>
              <a:gd name="adj2" fmla="val 49170"/>
              <a:gd name="adj3" fmla="val 109390"/>
              <a:gd name="adj4" fmla="val 29951"/>
              <a:gd name="adj5" fmla="val 95143"/>
              <a:gd name="adj6" fmla="val -40041"/>
            </a:avLst>
          </a:prstGeom>
          <a:solidFill>
            <a:srgbClr val="C00000"/>
          </a:solidFill>
          <a:ln w="762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b="1" dirty="0" smtClean="0"/>
              <a:t>Independent Memory</a:t>
            </a:r>
          </a:p>
          <a:p>
            <a:pPr algn="ctr"/>
            <a:endParaRPr lang="en-IE" dirty="0"/>
          </a:p>
          <a:p>
            <a:pPr algn="ctr"/>
            <a:r>
              <a:rPr lang="en-IE" dirty="0" smtClean="0"/>
              <a:t>You can add calculation results to or subtract results from independent memory.  The M appears on the display when there is any value other than zero stored in independent memory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215848" y="4365104"/>
            <a:ext cx="2340000" cy="1584176"/>
            <a:chOff x="215848" y="4365104"/>
            <a:chExt cx="2320464" cy="1584176"/>
          </a:xfrm>
        </p:grpSpPr>
        <p:grpSp>
          <p:nvGrpSpPr>
            <p:cNvPr id="21" name="Group 20"/>
            <p:cNvGrpSpPr/>
            <p:nvPr/>
          </p:nvGrpSpPr>
          <p:grpSpPr>
            <a:xfrm>
              <a:off x="215848" y="4365104"/>
              <a:ext cx="2320464" cy="1584176"/>
              <a:chOff x="323528" y="4733661"/>
              <a:chExt cx="2988000" cy="1584176"/>
            </a:xfrm>
          </p:grpSpPr>
          <p:sp>
            <p:nvSpPr>
              <p:cNvPr id="28" name="Rectangle 27"/>
              <p:cNvSpPr/>
              <p:nvPr/>
            </p:nvSpPr>
            <p:spPr>
              <a:xfrm>
                <a:off x="323528" y="4733661"/>
                <a:ext cx="2988000" cy="158417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r>
                  <a:rPr lang="en-IE" b="1" dirty="0" smtClean="0">
                    <a:solidFill>
                      <a:srgbClr val="C00000"/>
                    </a:solidFill>
                    <a:sym typeface="Wingdings 3"/>
                  </a:rPr>
                  <a:t>To recall the contents of the memory</a:t>
                </a:r>
              </a:p>
              <a:p>
                <a:endParaRPr lang="en-IE" sz="600" b="1" dirty="0">
                  <a:solidFill>
                    <a:srgbClr val="C00000"/>
                  </a:solidFill>
                  <a:sym typeface="Wingdings 3"/>
                </a:endParaRPr>
              </a:p>
              <a:p>
                <a:r>
                  <a:rPr lang="en-IE" b="1" dirty="0" smtClean="0">
                    <a:solidFill>
                      <a:srgbClr val="C00000"/>
                    </a:solidFill>
                    <a:sym typeface="Wingdings 3"/>
                  </a:rPr>
                  <a:t>              OR</a:t>
                </a:r>
              </a:p>
              <a:p>
                <a:r>
                  <a:rPr lang="en-IE" b="1" dirty="0" smtClean="0">
                    <a:solidFill>
                      <a:srgbClr val="C00000"/>
                    </a:solidFill>
                    <a:sym typeface="Wingdings 3"/>
                  </a:rPr>
                  <a:t>N.B When RCL same </a:t>
                </a:r>
              </a:p>
              <a:p>
                <a:r>
                  <a:rPr lang="en-IE" b="1" dirty="0">
                    <a:solidFill>
                      <a:srgbClr val="C00000"/>
                    </a:solidFill>
                    <a:sym typeface="Wingdings 3"/>
                  </a:rPr>
                  <a:t> </a:t>
                </a:r>
                <a:r>
                  <a:rPr lang="en-IE" b="1" dirty="0" smtClean="0">
                    <a:solidFill>
                      <a:srgbClr val="C00000"/>
                    </a:solidFill>
                    <a:sym typeface="Wingdings 3"/>
                  </a:rPr>
                  <a:t>       as AlPHA</a:t>
                </a:r>
                <a:endParaRPr lang="en-IE" dirty="0" smtClean="0">
                  <a:solidFill>
                    <a:srgbClr val="C00000"/>
                  </a:solidFill>
                </a:endParaRPr>
              </a:p>
            </p:txBody>
          </p:sp>
          <p:pic>
            <p:nvPicPr>
              <p:cNvPr id="3079" name="Picture 7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11335" y="5345661"/>
                <a:ext cx="942975" cy="3905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26260" y="4996154"/>
              <a:ext cx="1028700" cy="3714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5837" y="796972"/>
            <a:ext cx="4048125" cy="1390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3175" y="796972"/>
            <a:ext cx="4057650" cy="140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6312" y="801223"/>
            <a:ext cx="4057650" cy="140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215847" y="3140968"/>
            <a:ext cx="2340000" cy="1224000"/>
            <a:chOff x="215848" y="3140968"/>
            <a:chExt cx="2329989" cy="1224000"/>
          </a:xfrm>
        </p:grpSpPr>
        <p:grpSp>
          <p:nvGrpSpPr>
            <p:cNvPr id="20" name="Group 19"/>
            <p:cNvGrpSpPr/>
            <p:nvPr/>
          </p:nvGrpSpPr>
          <p:grpSpPr>
            <a:xfrm>
              <a:off x="215848" y="3140968"/>
              <a:ext cx="2329989" cy="1224000"/>
              <a:chOff x="323528" y="2996824"/>
              <a:chExt cx="2988000" cy="1224000"/>
            </a:xfrm>
          </p:grpSpPr>
          <p:sp>
            <p:nvSpPr>
              <p:cNvPr id="25" name="Rectangle 24"/>
              <p:cNvSpPr/>
              <p:nvPr/>
            </p:nvSpPr>
            <p:spPr>
              <a:xfrm>
                <a:off x="323528" y="2996824"/>
                <a:ext cx="2988000" cy="12240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r>
                  <a:rPr lang="en-IE" b="1" dirty="0" smtClean="0">
                    <a:solidFill>
                      <a:srgbClr val="C00000"/>
                    </a:solidFill>
                    <a:sym typeface="Wingdings 3"/>
                  </a:rPr>
                  <a:t>To subtract the result of 2 + 7 from M</a:t>
                </a:r>
                <a:endParaRPr lang="en-IE" dirty="0" smtClean="0">
                  <a:solidFill>
                    <a:srgbClr val="C00000"/>
                  </a:solidFill>
                </a:endParaRPr>
              </a:p>
            </p:txBody>
          </p:sp>
          <p:pic>
            <p:nvPicPr>
              <p:cNvPr id="3078" name="Picture 6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64976" y="3608824"/>
                <a:ext cx="2710900" cy="4095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27" name="Rounded Rectangle 26"/>
            <p:cNvSpPr/>
            <p:nvPr/>
          </p:nvSpPr>
          <p:spPr>
            <a:xfrm>
              <a:off x="1495619" y="3809643"/>
              <a:ext cx="501844" cy="2880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en-IE" dirty="0" smtClean="0">
                  <a:solidFill>
                    <a:schemeClr val="tx1"/>
                  </a:solidFill>
                </a:rPr>
                <a:t>2nd</a:t>
              </a:r>
              <a:r>
                <a:rPr lang="en-IE" dirty="0">
                  <a:solidFill>
                    <a:schemeClr val="tx1"/>
                  </a:solidFill>
                </a:rPr>
                <a:t>F</a:t>
              </a:r>
            </a:p>
          </p:txBody>
        </p:sp>
      </p:grpSp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0746" y="816022"/>
            <a:ext cx="4076700" cy="1390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6" name="Group 15"/>
          <p:cNvGrpSpPr/>
          <p:nvPr/>
        </p:nvGrpSpPr>
        <p:grpSpPr>
          <a:xfrm>
            <a:off x="215847" y="1916832"/>
            <a:ext cx="2340000" cy="1224000"/>
            <a:chOff x="147731" y="2132856"/>
            <a:chExt cx="2329989" cy="1224000"/>
          </a:xfrm>
        </p:grpSpPr>
        <p:sp>
          <p:nvSpPr>
            <p:cNvPr id="18" name="Rectangle 17"/>
            <p:cNvSpPr/>
            <p:nvPr/>
          </p:nvSpPr>
          <p:spPr>
            <a:xfrm>
              <a:off x="147731" y="2132856"/>
              <a:ext cx="2329989" cy="12240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lang="en-IE" b="1" dirty="0" smtClean="0">
                  <a:solidFill>
                    <a:srgbClr val="C00000"/>
                  </a:solidFill>
                  <a:sym typeface="Wingdings 3"/>
                </a:rPr>
                <a:t>To add the result of 12 + 16 to M</a:t>
              </a:r>
            </a:p>
            <a:p>
              <a:endParaRPr lang="en-IE" sz="2200" b="1" dirty="0">
                <a:solidFill>
                  <a:srgbClr val="C00000"/>
                </a:solidFill>
                <a:sym typeface="Wingdings 3"/>
              </a:endParaRPr>
            </a:p>
            <a:p>
              <a:r>
                <a:rPr lang="en-IE" dirty="0" smtClean="0">
                  <a:solidFill>
                    <a:srgbClr val="C00000"/>
                  </a:solidFill>
                  <a:sym typeface="Wingdings 3"/>
                </a:rPr>
                <a:t>N.B. M appears LHS</a:t>
              </a:r>
              <a:endParaRPr lang="en-IE" dirty="0" smtClean="0">
                <a:solidFill>
                  <a:srgbClr val="C00000"/>
                </a:solidFill>
              </a:endParaRPr>
            </a:p>
          </p:txBody>
        </p:sp>
        <p:pic>
          <p:nvPicPr>
            <p:cNvPr id="3076" name="Picture 4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403" y="2708920"/>
              <a:ext cx="2188539" cy="3619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7" name="Group 6"/>
          <p:cNvGrpSpPr/>
          <p:nvPr/>
        </p:nvGrpSpPr>
        <p:grpSpPr>
          <a:xfrm>
            <a:off x="215847" y="692832"/>
            <a:ext cx="2340000" cy="1224000"/>
            <a:chOff x="215847" y="692832"/>
            <a:chExt cx="2340000" cy="1224000"/>
          </a:xfrm>
        </p:grpSpPr>
        <p:sp>
          <p:nvSpPr>
            <p:cNvPr id="11" name="Rectangle 10"/>
            <p:cNvSpPr/>
            <p:nvPr/>
          </p:nvSpPr>
          <p:spPr>
            <a:xfrm>
              <a:off x="215847" y="692832"/>
              <a:ext cx="2340000" cy="12240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lang="en-IE" b="1" dirty="0" smtClean="0">
                  <a:solidFill>
                    <a:srgbClr val="C00000"/>
                  </a:solidFill>
                  <a:sym typeface="Wingdings 3"/>
                </a:rPr>
                <a:t>To clear the contents of M. </a:t>
              </a:r>
            </a:p>
            <a:p>
              <a:r>
                <a:rPr lang="en-IE" b="1" dirty="0" smtClean="0">
                  <a:solidFill>
                    <a:srgbClr val="C00000"/>
                  </a:solidFill>
                  <a:sym typeface="Wingdings 3"/>
                </a:rPr>
                <a:t>We Store 0 as M</a:t>
              </a:r>
            </a:p>
            <a:p>
              <a:r>
                <a:rPr lang="en-IE" b="1" dirty="0">
                  <a:solidFill>
                    <a:schemeClr val="tx1"/>
                  </a:solidFill>
                  <a:sym typeface="Wingdings 3"/>
                </a:rPr>
                <a:t> </a:t>
              </a:r>
              <a:r>
                <a:rPr lang="en-IE" b="1" dirty="0" smtClean="0">
                  <a:solidFill>
                    <a:schemeClr val="tx1"/>
                  </a:solidFill>
                  <a:sym typeface="Wingdings 3"/>
                </a:rPr>
                <a:t>0    STO    M+</a:t>
              </a:r>
            </a:p>
            <a:p>
              <a:endParaRPr lang="en-IE" dirty="0" smtClean="0">
                <a:solidFill>
                  <a:srgbClr val="C00000"/>
                </a:solidFill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>
              <a:off x="650965" y="1555779"/>
              <a:ext cx="432048" cy="288032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24" name="Rounded Rectangle 23"/>
            <p:cNvSpPr/>
            <p:nvPr/>
          </p:nvSpPr>
          <p:spPr>
            <a:xfrm>
              <a:off x="282217" y="1552670"/>
              <a:ext cx="279648" cy="288032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26" name="Rounded Rectangle 25"/>
            <p:cNvSpPr/>
            <p:nvPr/>
          </p:nvSpPr>
          <p:spPr>
            <a:xfrm>
              <a:off x="1228260" y="1556792"/>
              <a:ext cx="396000" cy="288032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</p:grpSp>
    </p:spTree>
    <p:extLst>
      <p:ext uri="{BB962C8B-B14F-4D97-AF65-F5344CB8AC3E}">
        <p14:creationId xmlns:p14="http://schemas.microsoft.com/office/powerpoint/2010/main" val="2852411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/>
          <p:cNvSpPr/>
          <p:nvPr/>
        </p:nvSpPr>
        <p:spPr>
          <a:xfrm>
            <a:off x="5710755" y="2236150"/>
            <a:ext cx="3096344" cy="2056874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b="1" dirty="0" smtClean="0">
                <a:solidFill>
                  <a:srgbClr val="C00000"/>
                </a:solidFill>
                <a:sym typeface="Wingdings 3"/>
              </a:rPr>
              <a:t>We can add this straight to the memory by pressing M+ as no memory is currently stored </a:t>
            </a:r>
          </a:p>
          <a:p>
            <a:pPr algn="ctr"/>
            <a:r>
              <a:rPr lang="en-IE" b="1" dirty="0" smtClean="0">
                <a:solidFill>
                  <a:srgbClr val="C00000"/>
                </a:solidFill>
                <a:sym typeface="Wingdings 3"/>
              </a:rPr>
              <a:t>OR</a:t>
            </a:r>
          </a:p>
          <a:p>
            <a:pPr algn="ctr"/>
            <a:r>
              <a:rPr lang="en-IE" b="1" dirty="0" smtClean="0">
                <a:solidFill>
                  <a:srgbClr val="C00000"/>
                </a:solidFill>
                <a:sym typeface="Wingdings 3"/>
              </a:rPr>
              <a:t>We can always STORE  a number and this over rides any previous memory</a:t>
            </a:r>
            <a:endParaRPr lang="en-IE" dirty="0" smtClean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396628" y="908720"/>
                <a:ext cx="1583084" cy="144023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r>
                  <a:rPr lang="en-IE" b="1" dirty="0" smtClean="0">
                    <a:solidFill>
                      <a:srgbClr val="C00000"/>
                    </a:solidFill>
                    <a:sym typeface="Wingdings 3"/>
                  </a:rPr>
                  <a:t>   A :  B  :  C</a:t>
                </a:r>
              </a:p>
              <a:p>
                <a:r>
                  <a:rPr lang="en-IE" b="1" dirty="0" smtClean="0">
                    <a:solidFill>
                      <a:srgbClr val="C00000"/>
                    </a:solidFill>
                    <a:sym typeface="Wingdings 3"/>
                  </a:rPr>
                  <a:t>  14: 12 : 10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IE" b="1" i="1" smtClean="0">
                          <a:solidFill>
                            <a:srgbClr val="C00000"/>
                          </a:solidFill>
                          <a:latin typeface="Cambria Math"/>
                          <a:ea typeface="Cambria Math"/>
                          <a:sym typeface="Wingdings 3"/>
                        </a:rPr>
                        <m:t>𝟑𝟔</m:t>
                      </m:r>
                      <m:r>
                        <a:rPr lang="en-IE" b="1" i="1" smtClean="0">
                          <a:solidFill>
                            <a:srgbClr val="C00000"/>
                          </a:solidFill>
                          <a:latin typeface="Cambria Math"/>
                          <a:ea typeface="Cambria Math"/>
                          <a:sym typeface="Wingdings 3"/>
                        </a:rPr>
                        <m:t> </m:t>
                      </m:r>
                      <m:r>
                        <a:rPr lang="en-IE" b="1" i="1" smtClean="0">
                          <a:solidFill>
                            <a:srgbClr val="C00000"/>
                          </a:solidFill>
                          <a:latin typeface="Cambria Math"/>
                          <a:ea typeface="Cambria Math"/>
                          <a:sym typeface="Wingdings 3"/>
                        </a:rPr>
                        <m:t>𝒔𝒉</m:t>
                      </m:r>
                      <m:r>
                        <a:rPr lang="en-IE" b="1" i="1" smtClean="0">
                          <a:solidFill>
                            <a:srgbClr val="C00000"/>
                          </a:solidFill>
                          <a:latin typeface="Cambria Math"/>
                          <a:ea typeface="Cambria Math"/>
                          <a:sym typeface="Wingdings 3"/>
                        </a:rPr>
                        <m:t>=</m:t>
                      </m:r>
                      <m:r>
                        <a:rPr lang="en-IE" b="1" i="1" smtClean="0">
                          <a:solidFill>
                            <a:srgbClr val="C00000"/>
                          </a:solidFill>
                          <a:latin typeface="Cambria Math"/>
                          <a:ea typeface="Cambria Math"/>
                          <a:sym typeface="Wingdings 3"/>
                        </a:rPr>
                        <m:t>𝟐𝟎</m:t>
                      </m:r>
                    </m:oMath>
                  </m:oMathPara>
                </a14:m>
                <a:endParaRPr lang="en-IE" b="1" dirty="0" smtClean="0">
                  <a:solidFill>
                    <a:srgbClr val="C00000"/>
                  </a:solidFill>
                  <a:ea typeface="Cambria Math"/>
                  <a:sym typeface="Wingdings 3"/>
                </a:endParaRPr>
              </a:p>
              <a:p>
                <a:endParaRPr lang="en-IE" b="1" dirty="0" smtClean="0">
                  <a:solidFill>
                    <a:srgbClr val="C00000"/>
                  </a:solidFill>
                  <a:ea typeface="Cambria Math"/>
                  <a:sym typeface="Wingdings 3"/>
                </a:endParaRPr>
              </a:p>
              <a:p>
                <a:endParaRPr lang="en-IE" sz="1200" b="1" dirty="0" smtClean="0">
                  <a:solidFill>
                    <a:srgbClr val="C00000"/>
                  </a:solidFill>
                  <a:ea typeface="Cambria Math"/>
                  <a:sym typeface="Wingdings 3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IE" b="1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    </m:t>
                      </m:r>
                      <m:r>
                        <a:rPr lang="en-IE" b="1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𝟏</m:t>
                      </m:r>
                      <m:r>
                        <a:rPr lang="en-IE" b="1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𝒔𝒉</m:t>
                      </m:r>
                      <m:r>
                        <a:rPr lang="en-IE" b="1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en-IE" b="1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IE" b="1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𝟐𝟎</m:t>
                          </m:r>
                        </m:num>
                        <m:den>
                          <m:r>
                            <a:rPr lang="en-IE" b="1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𝟑𝟔</m:t>
                          </m:r>
                        </m:den>
                      </m:f>
                    </m:oMath>
                  </m:oMathPara>
                </a14:m>
                <a:endParaRPr lang="en-IE" b="1" dirty="0" smtClean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628" y="908720"/>
                <a:ext cx="1583084" cy="1440232"/>
              </a:xfrm>
              <a:prstGeom prst="rect">
                <a:avLst/>
              </a:prstGeom>
              <a:blipFill rotWithShape="1">
                <a:blip r:embed="rId2"/>
                <a:stretch>
                  <a:fillRect t="-2119" b="-2796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761900"/>
            <a:ext cx="2053998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1813207" y="2204864"/>
            <a:ext cx="1750681" cy="64800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b="1" dirty="0" smtClean="0">
                <a:solidFill>
                  <a:srgbClr val="C00000"/>
                </a:solidFill>
                <a:sym typeface="Wingdings 3"/>
              </a:rPr>
              <a:t>Store this as</a:t>
            </a:r>
          </a:p>
          <a:p>
            <a:pPr algn="ctr"/>
            <a:r>
              <a:rPr lang="en-IE" b="1" dirty="0" smtClean="0">
                <a:solidFill>
                  <a:srgbClr val="C00000"/>
                </a:solidFill>
                <a:sym typeface="Wingdings 3"/>
              </a:rPr>
              <a:t>your memory</a:t>
            </a:r>
            <a:endParaRPr lang="en-IE" dirty="0" smtClean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319825" y="3284984"/>
                <a:ext cx="172034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IE" b="1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𝟏𝟒</m:t>
                      </m:r>
                      <m:r>
                        <a:rPr lang="en-IE" b="1" i="1">
                          <a:solidFill>
                            <a:srgbClr val="C00000"/>
                          </a:solidFill>
                          <a:latin typeface="Cambria Math"/>
                        </a:rPr>
                        <m:t>𝒔𝒉</m:t>
                      </m:r>
                      <m:r>
                        <a:rPr lang="en-IE" b="1" i="1">
                          <a:solidFill>
                            <a:srgbClr val="C00000"/>
                          </a:solidFill>
                          <a:latin typeface="Cambria Math"/>
                        </a:rPr>
                        <m:t>=€</m:t>
                      </m:r>
                      <m:r>
                        <a:rPr lang="en-IE" b="1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𝟕</m:t>
                      </m:r>
                      <m:r>
                        <a:rPr lang="en-IE" b="1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.</m:t>
                      </m:r>
                      <m:r>
                        <a:rPr lang="en-IE" b="1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𝟕𝟖</m:t>
                      </m:r>
                    </m:oMath>
                  </m:oMathPara>
                </a14:m>
                <a:endParaRPr lang="en-IE" b="1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9825" y="3284984"/>
                <a:ext cx="1720343" cy="369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111" name="Picture 15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9" t="9389" r="28280"/>
          <a:stretch/>
        </p:blipFill>
        <p:spPr bwMode="auto">
          <a:xfrm>
            <a:off x="107504" y="3654316"/>
            <a:ext cx="2243810" cy="3365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21"/>
              <p:cNvSpPr/>
              <p:nvPr/>
            </p:nvSpPr>
            <p:spPr>
              <a:xfrm>
                <a:off x="319824" y="4067780"/>
                <a:ext cx="172034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IE" b="1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𝟏𝟐</m:t>
                      </m:r>
                      <m:r>
                        <a:rPr lang="en-IE" b="1" i="1">
                          <a:solidFill>
                            <a:srgbClr val="C00000"/>
                          </a:solidFill>
                          <a:latin typeface="Cambria Math"/>
                        </a:rPr>
                        <m:t>𝒔𝒉</m:t>
                      </m:r>
                      <m:r>
                        <a:rPr lang="en-IE" b="1" i="1">
                          <a:solidFill>
                            <a:srgbClr val="C00000"/>
                          </a:solidFill>
                          <a:latin typeface="Cambria Math"/>
                        </a:rPr>
                        <m:t>=€</m:t>
                      </m:r>
                      <m:r>
                        <a:rPr lang="en-IE" b="1" i="1" smtClean="0">
                          <a:solidFill>
                            <a:srgbClr val="C00000"/>
                          </a:solidFill>
                          <a:latin typeface="Cambria Math"/>
                          <a:ea typeface="Cambria Math"/>
                        </a:rPr>
                        <m:t>𝟔</m:t>
                      </m:r>
                      <m:r>
                        <a:rPr lang="en-IE" b="1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.</m:t>
                      </m:r>
                      <m:r>
                        <a:rPr lang="en-IE" b="1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𝟔𝟕</m:t>
                      </m:r>
                    </m:oMath>
                  </m:oMathPara>
                </a14:m>
                <a:endParaRPr lang="en-IE" b="1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22" name="Rectangle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9824" y="4067780"/>
                <a:ext cx="1720343" cy="369332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23"/>
              <p:cNvSpPr/>
              <p:nvPr/>
            </p:nvSpPr>
            <p:spPr>
              <a:xfrm>
                <a:off x="358610" y="4869160"/>
                <a:ext cx="162576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IE" b="1" dirty="0" smtClean="0">
                    <a:solidFill>
                      <a:srgbClr val="C00000"/>
                    </a:solidFill>
                  </a:rPr>
                  <a:t>10</a:t>
                </a:r>
                <a14:m>
                  <m:oMath xmlns:m="http://schemas.openxmlformats.org/officeDocument/2006/math">
                    <m:r>
                      <a:rPr lang="en-IE" b="1" i="1">
                        <a:solidFill>
                          <a:srgbClr val="C00000"/>
                        </a:solidFill>
                        <a:latin typeface="Cambria Math"/>
                      </a:rPr>
                      <m:t>𝒔𝒉</m:t>
                    </m:r>
                    <m:r>
                      <a:rPr lang="en-IE" b="1" i="1">
                        <a:solidFill>
                          <a:srgbClr val="C00000"/>
                        </a:solidFill>
                        <a:latin typeface="Cambria Math"/>
                      </a:rPr>
                      <m:t>=€</m:t>
                    </m:r>
                    <m:r>
                      <a:rPr lang="en-IE" b="1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𝟓</m:t>
                    </m:r>
                    <m:r>
                      <a:rPr lang="en-IE" b="1" i="1" smtClean="0">
                        <a:solidFill>
                          <a:srgbClr val="C00000"/>
                        </a:solidFill>
                        <a:latin typeface="Cambria Math"/>
                      </a:rPr>
                      <m:t>.</m:t>
                    </m:r>
                    <m:r>
                      <a:rPr lang="en-IE" b="1" i="1" smtClean="0">
                        <a:solidFill>
                          <a:srgbClr val="C00000"/>
                        </a:solidFill>
                        <a:latin typeface="Cambria Math"/>
                      </a:rPr>
                      <m:t>𝟓𝟔</m:t>
                    </m:r>
                  </m:oMath>
                </a14:m>
                <a:endParaRPr lang="en-IE" b="1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24" name="Rectangle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610" y="4869160"/>
                <a:ext cx="1625766" cy="369332"/>
              </a:xfrm>
              <a:prstGeom prst="rect">
                <a:avLst/>
              </a:prstGeom>
              <a:blipFill rotWithShape="1">
                <a:blip r:embed="rId13"/>
                <a:stretch>
                  <a:fillRect l="-3371" t="-8333" b="-26667"/>
                </a:stretch>
              </a:blipFill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112" name="Picture 16"/>
          <p:cNvPicPr>
            <a:picLocks noChangeAspect="1" noChangeArrowheads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5" t="1" r="29582" b="-12963"/>
          <a:stretch/>
        </p:blipFill>
        <p:spPr bwMode="auto">
          <a:xfrm>
            <a:off x="127950" y="4428011"/>
            <a:ext cx="2223364" cy="4411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angle 28"/>
              <p:cNvSpPr/>
              <p:nvPr/>
            </p:nvSpPr>
            <p:spPr>
              <a:xfrm>
                <a:off x="319825" y="3284984"/>
                <a:ext cx="101181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IE" b="1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𝟏𝟒</m:t>
                      </m:r>
                      <m:r>
                        <a:rPr lang="en-IE" b="1" i="1">
                          <a:solidFill>
                            <a:srgbClr val="C00000"/>
                          </a:solidFill>
                          <a:latin typeface="Cambria Math"/>
                        </a:rPr>
                        <m:t>𝒔𝒉</m:t>
                      </m:r>
                      <m:r>
                        <a:rPr lang="en-IE" b="1" i="1">
                          <a:solidFill>
                            <a:srgbClr val="C00000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en-IE" b="1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29" name="Rectangle 2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9825" y="3284984"/>
                <a:ext cx="1011815" cy="369332"/>
              </a:xfrm>
              <a:prstGeom prst="rect">
                <a:avLst/>
              </a:prstGeom>
              <a:blipFill rotWithShape="1"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1641" y="795164"/>
            <a:ext cx="4076700" cy="140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6" name="Picture 20"/>
          <p:cNvPicPr>
            <a:picLocks noChangeAspect="1" noChangeArrowheads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0" t="11861" r="29339" b="9019"/>
          <a:stretch/>
        </p:blipFill>
        <p:spPr bwMode="auto">
          <a:xfrm>
            <a:off x="127950" y="5290456"/>
            <a:ext cx="2223364" cy="3466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6" name="Picture 8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0216" y="804689"/>
            <a:ext cx="4019550" cy="140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6" name="Group 25"/>
          <p:cNvGrpSpPr/>
          <p:nvPr/>
        </p:nvGrpSpPr>
        <p:grpSpPr>
          <a:xfrm>
            <a:off x="607907" y="2853072"/>
            <a:ext cx="1208018" cy="431912"/>
            <a:chOff x="552532" y="1496902"/>
            <a:chExt cx="1208018" cy="431912"/>
          </a:xfrm>
        </p:grpSpPr>
        <p:sp>
          <p:nvSpPr>
            <p:cNvPr id="27" name="Rectangle 26"/>
            <p:cNvSpPr/>
            <p:nvPr/>
          </p:nvSpPr>
          <p:spPr>
            <a:xfrm>
              <a:off x="552532" y="1496902"/>
              <a:ext cx="1208018" cy="43191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lang="en-IE" b="1" dirty="0" smtClean="0">
                  <a:solidFill>
                    <a:schemeClr val="tx1"/>
                  </a:solidFill>
                  <a:sym typeface="Wingdings 3"/>
                </a:rPr>
                <a:t> STO    M+</a:t>
              </a:r>
            </a:p>
            <a:p>
              <a:endParaRPr lang="en-IE" dirty="0" smtClean="0">
                <a:solidFill>
                  <a:srgbClr val="C00000"/>
                </a:solidFill>
              </a:endParaRPr>
            </a:p>
          </p:txBody>
        </p:sp>
        <p:sp>
          <p:nvSpPr>
            <p:cNvPr id="28" name="Rounded Rectangle 27"/>
            <p:cNvSpPr/>
            <p:nvPr/>
          </p:nvSpPr>
          <p:spPr>
            <a:xfrm>
              <a:off x="650965" y="1555779"/>
              <a:ext cx="432048" cy="288032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31" name="Rounded Rectangle 30"/>
            <p:cNvSpPr/>
            <p:nvPr/>
          </p:nvSpPr>
          <p:spPr>
            <a:xfrm>
              <a:off x="1228260" y="1556792"/>
              <a:ext cx="396000" cy="288032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</p:grp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1641" y="795164"/>
            <a:ext cx="4019550" cy="1390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9741" y="785639"/>
            <a:ext cx="4010025" cy="1419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1641" y="809451"/>
            <a:ext cx="405765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298578" y="260648"/>
            <a:ext cx="8568952" cy="64800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IE" b="1" dirty="0" smtClean="0">
                <a:solidFill>
                  <a:srgbClr val="C00000"/>
                </a:solidFill>
                <a:sym typeface="Wingdings 3"/>
              </a:rPr>
              <a:t>E.g. 	Alan (14), Brendan(12) and Ciaran(10) share </a:t>
            </a:r>
            <a:r>
              <a:rPr lang="en-IE" b="1" dirty="0" smtClean="0">
                <a:solidFill>
                  <a:srgbClr val="C00000"/>
                </a:solidFill>
                <a:ea typeface="Cambria Math"/>
                <a:sym typeface="Wingdings 3"/>
              </a:rPr>
              <a:t>€20 in the ratio of their ages.   	How much do they each receive</a:t>
            </a:r>
            <a:endParaRPr lang="en-IE" dirty="0" smtClean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8207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5" grpId="1" animBg="1"/>
      <p:bldP spid="3" grpId="0" animBg="1"/>
      <p:bldP spid="7" grpId="0" animBg="1"/>
      <p:bldP spid="7" grpId="1" animBg="1"/>
      <p:bldP spid="4" grpId="0"/>
      <p:bldP spid="22" grpId="0"/>
      <p:bldP spid="24" grpId="0"/>
      <p:bldP spid="29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Callout 2 1"/>
          <p:cNvSpPr/>
          <p:nvPr/>
        </p:nvSpPr>
        <p:spPr>
          <a:xfrm>
            <a:off x="107504" y="1196752"/>
            <a:ext cx="2160240" cy="3168352"/>
          </a:xfrm>
          <a:prstGeom prst="borderCallout2">
            <a:avLst>
              <a:gd name="adj1" fmla="val 40062"/>
              <a:gd name="adj2" fmla="val 104553"/>
              <a:gd name="adj3" fmla="val 83036"/>
              <a:gd name="adj4" fmla="val 110607"/>
              <a:gd name="adj5" fmla="val 81905"/>
              <a:gd name="adj6" fmla="val 131017"/>
            </a:avLst>
          </a:prstGeom>
          <a:solidFill>
            <a:srgbClr val="C00000"/>
          </a:solidFill>
          <a:ln w="762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b="1" dirty="0" smtClean="0"/>
              <a:t> Pre-set Variables</a:t>
            </a:r>
          </a:p>
          <a:p>
            <a:pPr algn="ctr"/>
            <a:endParaRPr lang="en-IE" b="1" dirty="0" smtClean="0"/>
          </a:p>
          <a:p>
            <a:pPr algn="ctr"/>
            <a:r>
              <a:rPr lang="en-IE" dirty="0" smtClean="0"/>
              <a:t>A B C D E  F </a:t>
            </a:r>
            <a:r>
              <a:rPr lang="en-IE" dirty="0"/>
              <a:t> </a:t>
            </a:r>
            <a:r>
              <a:rPr lang="en-IE" dirty="0" smtClean="0"/>
              <a:t>X and Y are Variables we can assign values to and can use in calculations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/>
              <p:cNvSpPr/>
              <p:nvPr/>
            </p:nvSpPr>
            <p:spPr>
              <a:xfrm>
                <a:off x="6588224" y="2636912"/>
                <a:ext cx="2520280" cy="29160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r>
                  <a:rPr lang="en-IE" b="1" dirty="0" smtClean="0">
                    <a:solidFill>
                      <a:srgbClr val="C00000"/>
                    </a:solidFill>
                    <a:sym typeface="Wingdings 3"/>
                  </a:rPr>
                  <a:t>I can now use this when required</a:t>
                </a:r>
                <a:endParaRPr lang="en-IE" b="1" dirty="0">
                  <a:solidFill>
                    <a:srgbClr val="C00000"/>
                  </a:solidFill>
                  <a:sym typeface="Wingdings 3"/>
                </a:endParaRPr>
              </a:p>
              <a:p>
                <a:r>
                  <a:rPr lang="en-IE" b="1" dirty="0" smtClean="0">
                    <a:solidFill>
                      <a:srgbClr val="C00000"/>
                    </a:solidFill>
                    <a:sym typeface="Wingdings 3"/>
                  </a:rPr>
                  <a:t>E.g. A body starts falling from  rest.  Find its velocity after 5 seconds to 2 decimal places</a:t>
                </a:r>
              </a:p>
              <a:p>
                <a:r>
                  <a:rPr lang="en-IE" b="1" dirty="0" smtClean="0">
                    <a:solidFill>
                      <a:srgbClr val="C00000"/>
                    </a:solidFill>
                    <a:sym typeface="Wingdings 3"/>
                  </a:rPr>
                  <a:t>e.g. 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IE" b="1" i="1" smtClean="0">
                          <a:solidFill>
                            <a:srgbClr val="C00000"/>
                          </a:solidFill>
                          <a:latin typeface="Cambria Math"/>
                          <a:sym typeface="Wingdings 3"/>
                        </a:rPr>
                        <m:t>𝒗</m:t>
                      </m:r>
                      <m:r>
                        <a:rPr lang="en-IE" b="1" i="1" smtClean="0">
                          <a:solidFill>
                            <a:srgbClr val="C00000"/>
                          </a:solidFill>
                          <a:latin typeface="Cambria Math"/>
                          <a:sym typeface="Wingdings 3"/>
                        </a:rPr>
                        <m:t>=</m:t>
                      </m:r>
                      <m:r>
                        <a:rPr lang="en-IE" b="1" i="1" smtClean="0">
                          <a:solidFill>
                            <a:srgbClr val="C00000"/>
                          </a:solidFill>
                          <a:latin typeface="Cambria Math"/>
                          <a:sym typeface="Wingdings 3"/>
                        </a:rPr>
                        <m:t>𝒖</m:t>
                      </m:r>
                      <m:r>
                        <a:rPr lang="en-IE" b="1" i="1" smtClean="0">
                          <a:solidFill>
                            <a:srgbClr val="C00000"/>
                          </a:solidFill>
                          <a:latin typeface="Cambria Math"/>
                          <a:sym typeface="Wingdings 3"/>
                        </a:rPr>
                        <m:t>+</m:t>
                      </m:r>
                      <m:r>
                        <a:rPr lang="en-IE" b="1" i="1" smtClean="0">
                          <a:solidFill>
                            <a:srgbClr val="C00000"/>
                          </a:solidFill>
                          <a:latin typeface="Cambria Math"/>
                          <a:sym typeface="Wingdings 3"/>
                        </a:rPr>
                        <m:t>𝒂𝒕</m:t>
                      </m:r>
                    </m:oMath>
                  </m:oMathPara>
                </a14:m>
                <a:endParaRPr lang="en-IE" b="1" dirty="0" smtClean="0">
                  <a:solidFill>
                    <a:srgbClr val="C00000"/>
                  </a:solidFill>
                  <a:sym typeface="Wingdings 3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IE" b="1" i="1" smtClean="0">
                          <a:solidFill>
                            <a:srgbClr val="C00000"/>
                          </a:solidFill>
                          <a:latin typeface="Cambria Math"/>
                          <a:sym typeface="Wingdings 3"/>
                        </a:rPr>
                        <m:t>𝒗</m:t>
                      </m:r>
                      <m:r>
                        <a:rPr lang="en-IE" b="1" i="1" smtClean="0">
                          <a:solidFill>
                            <a:srgbClr val="C00000"/>
                          </a:solidFill>
                          <a:latin typeface="Cambria Math"/>
                          <a:sym typeface="Wingdings 3"/>
                        </a:rPr>
                        <m:t>=</m:t>
                      </m:r>
                      <m:r>
                        <a:rPr lang="en-IE" b="1" i="1" smtClean="0">
                          <a:solidFill>
                            <a:srgbClr val="C00000"/>
                          </a:solidFill>
                          <a:latin typeface="Cambria Math"/>
                          <a:sym typeface="Wingdings 3"/>
                        </a:rPr>
                        <m:t>𝟎</m:t>
                      </m:r>
                      <m:r>
                        <a:rPr lang="en-IE" b="1" i="1" smtClean="0">
                          <a:solidFill>
                            <a:srgbClr val="C00000"/>
                          </a:solidFill>
                          <a:latin typeface="Cambria Math"/>
                          <a:sym typeface="Wingdings 3"/>
                        </a:rPr>
                        <m:t>+</m:t>
                      </m:r>
                      <m:r>
                        <a:rPr lang="en-IE" b="1" i="1" smtClean="0">
                          <a:solidFill>
                            <a:srgbClr val="C00000"/>
                          </a:solidFill>
                          <a:latin typeface="Cambria Math"/>
                          <a:sym typeface="Wingdings 3"/>
                        </a:rPr>
                        <m:t>𝑨</m:t>
                      </m:r>
                      <m:d>
                        <m:dPr>
                          <m:ctrlPr>
                            <a:rPr lang="en-IE" b="1" i="1" smtClean="0">
                              <a:solidFill>
                                <a:srgbClr val="C00000"/>
                              </a:solidFill>
                              <a:latin typeface="Cambria Math"/>
                              <a:sym typeface="Wingdings 3"/>
                            </a:rPr>
                          </m:ctrlPr>
                        </m:dPr>
                        <m:e>
                          <m:r>
                            <a:rPr lang="en-IE" b="1" i="1" smtClean="0">
                              <a:solidFill>
                                <a:srgbClr val="C00000"/>
                              </a:solidFill>
                              <a:latin typeface="Cambria Math"/>
                              <a:sym typeface="Wingdings 3"/>
                            </a:rPr>
                            <m:t>𝟓</m:t>
                          </m:r>
                        </m:e>
                      </m:d>
                    </m:oMath>
                  </m:oMathPara>
                </a14:m>
                <a:endParaRPr lang="en-IE" b="1" dirty="0" smtClean="0">
                  <a:solidFill>
                    <a:srgbClr val="C00000"/>
                  </a:solidFill>
                  <a:sym typeface="Wingdings 3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IE" b="1" i="1" smtClean="0">
                          <a:solidFill>
                            <a:srgbClr val="C00000"/>
                          </a:solidFill>
                          <a:latin typeface="Cambria Math"/>
                          <a:sym typeface="Wingdings 3"/>
                        </a:rPr>
                        <m:t>𝒗</m:t>
                      </m:r>
                      <m:r>
                        <a:rPr lang="en-IE" b="1" i="1" smtClean="0">
                          <a:solidFill>
                            <a:srgbClr val="C00000"/>
                          </a:solidFill>
                          <a:latin typeface="Cambria Math"/>
                          <a:sym typeface="Wingdings 3"/>
                        </a:rPr>
                        <m:t>=</m:t>
                      </m:r>
                      <m:r>
                        <a:rPr lang="en-IE" b="1" i="1" smtClean="0">
                          <a:solidFill>
                            <a:srgbClr val="C00000"/>
                          </a:solidFill>
                          <a:latin typeface="Cambria Math"/>
                          <a:sym typeface="Wingdings 3"/>
                        </a:rPr>
                        <m:t>𝟒𝟗</m:t>
                      </m:r>
                      <m:r>
                        <a:rPr lang="en-IE" b="1" i="1" smtClean="0">
                          <a:solidFill>
                            <a:srgbClr val="C00000"/>
                          </a:solidFill>
                          <a:latin typeface="Cambria Math"/>
                          <a:sym typeface="Wingdings 3"/>
                        </a:rPr>
                        <m:t>.</m:t>
                      </m:r>
                      <m:r>
                        <a:rPr lang="en-IE" b="1" i="1" smtClean="0">
                          <a:solidFill>
                            <a:srgbClr val="C00000"/>
                          </a:solidFill>
                          <a:latin typeface="Cambria Math"/>
                          <a:sym typeface="Wingdings 3"/>
                        </a:rPr>
                        <m:t>𝟎𝟑</m:t>
                      </m:r>
                      <m:r>
                        <a:rPr lang="en-IE" b="1" i="1" smtClean="0">
                          <a:solidFill>
                            <a:srgbClr val="C00000"/>
                          </a:solidFill>
                          <a:latin typeface="Cambria Math"/>
                          <a:sym typeface="Wingdings 3"/>
                        </a:rPr>
                        <m:t>𝒎</m:t>
                      </m:r>
                      <m:r>
                        <a:rPr lang="en-IE" b="1" i="1" smtClean="0">
                          <a:solidFill>
                            <a:srgbClr val="C00000"/>
                          </a:solidFill>
                          <a:latin typeface="Cambria Math"/>
                          <a:sym typeface="Wingdings 3"/>
                        </a:rPr>
                        <m:t>/</m:t>
                      </m:r>
                      <m:r>
                        <a:rPr lang="en-IE" b="1" i="1" smtClean="0">
                          <a:solidFill>
                            <a:srgbClr val="C00000"/>
                          </a:solidFill>
                          <a:latin typeface="Cambria Math"/>
                          <a:sym typeface="Wingdings 3"/>
                        </a:rPr>
                        <m:t>𝒔</m:t>
                      </m:r>
                    </m:oMath>
                  </m:oMathPara>
                </a14:m>
                <a:endParaRPr lang="en-IE" b="1" dirty="0" smtClean="0">
                  <a:solidFill>
                    <a:srgbClr val="C00000"/>
                  </a:solidFill>
                  <a:sym typeface="Wingdings 3"/>
                </a:endParaRPr>
              </a:p>
              <a:p>
                <a:endParaRPr lang="en-IE" b="1" dirty="0" smtClean="0">
                  <a:solidFill>
                    <a:srgbClr val="C00000"/>
                  </a:solidFill>
                  <a:sym typeface="Wingdings 3"/>
                </a:endParaRPr>
              </a:p>
              <a:p>
                <a:endParaRPr lang="en-IE" b="1" dirty="0">
                  <a:solidFill>
                    <a:srgbClr val="C00000"/>
                  </a:solidFill>
                  <a:sym typeface="Wingdings 3"/>
                </a:endParaRPr>
              </a:p>
              <a:p>
                <a:endParaRPr lang="en-IE" b="1" dirty="0" smtClean="0">
                  <a:solidFill>
                    <a:srgbClr val="C00000"/>
                  </a:solidFill>
                  <a:sym typeface="Wingdings 3"/>
                </a:endParaRPr>
              </a:p>
              <a:p>
                <a:endParaRPr lang="en-IE" dirty="0" smtClean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18" name="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88224" y="2636912"/>
                <a:ext cx="2520280" cy="2916000"/>
              </a:xfrm>
              <a:prstGeom prst="rect">
                <a:avLst/>
              </a:prstGeom>
              <a:blipFill rotWithShape="1">
                <a:blip r:embed="rId2"/>
                <a:stretch>
                  <a:fillRect l="-1679" t="-622" r="-959"/>
                </a:stretch>
              </a:blipFill>
              <a:ln>
                <a:solidFill>
                  <a:srgbClr val="C00000"/>
                </a:solidFill>
              </a:ln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0587" y="764704"/>
            <a:ext cx="4076700" cy="1419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" name="Group 3"/>
          <p:cNvGrpSpPr/>
          <p:nvPr/>
        </p:nvGrpSpPr>
        <p:grpSpPr>
          <a:xfrm>
            <a:off x="4242665" y="256766"/>
            <a:ext cx="4179610" cy="383903"/>
            <a:chOff x="4242665" y="256766"/>
            <a:chExt cx="4179610" cy="383903"/>
          </a:xfrm>
        </p:grpSpPr>
        <p:pic>
          <p:nvPicPr>
            <p:cNvPr id="5122" name="Picture 2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1619" b="19390"/>
            <a:stretch/>
          </p:blipFill>
          <p:spPr bwMode="auto">
            <a:xfrm>
              <a:off x="4242665" y="256766"/>
              <a:ext cx="3191487" cy="3839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3" name="Rounded Rectangle 12"/>
            <p:cNvSpPr/>
            <p:nvPr/>
          </p:nvSpPr>
          <p:spPr>
            <a:xfrm>
              <a:off x="7434152" y="331480"/>
              <a:ext cx="506165" cy="2700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E" b="1" dirty="0" smtClean="0">
                  <a:solidFill>
                    <a:schemeClr val="tx1"/>
                  </a:solidFill>
                </a:rPr>
                <a:t>STO</a:t>
              </a:r>
              <a:endParaRPr lang="en-IE" b="1" dirty="0">
                <a:solidFill>
                  <a:schemeClr val="tx1"/>
                </a:solidFill>
              </a:endParaRPr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8026275" y="332656"/>
              <a:ext cx="396000" cy="2700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E" b="1" dirty="0" err="1" smtClean="0">
                  <a:solidFill>
                    <a:schemeClr val="tx1"/>
                  </a:solidFill>
                </a:rPr>
                <a:t>y</a:t>
              </a:r>
              <a:r>
                <a:rPr lang="en-IE" b="1" baseline="30000" dirty="0" err="1" smtClean="0">
                  <a:solidFill>
                    <a:schemeClr val="tx1"/>
                  </a:solidFill>
                </a:rPr>
                <a:t>x</a:t>
              </a:r>
              <a:endParaRPr lang="en-IE" b="1" dirty="0">
                <a:solidFill>
                  <a:schemeClr val="tx1"/>
                </a:solidFill>
              </a:endParaRPr>
            </a:p>
          </p:txBody>
        </p:sp>
      </p:grp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0587" y="774229"/>
            <a:ext cx="4038600" cy="140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6579478" y="640669"/>
            <a:ext cx="2520280" cy="2016224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IE" b="1" dirty="0" smtClean="0">
                <a:solidFill>
                  <a:srgbClr val="C00000"/>
                </a:solidFill>
                <a:sym typeface="Wingdings 3"/>
              </a:rPr>
              <a:t>To assign a number to a letter we store it.</a:t>
            </a:r>
          </a:p>
          <a:p>
            <a:r>
              <a:rPr lang="en-IE" b="1" dirty="0" smtClean="0">
                <a:solidFill>
                  <a:srgbClr val="C00000"/>
                </a:solidFill>
                <a:sym typeface="Wingdings 3"/>
              </a:rPr>
              <a:t>E.g. Assign the constant of Gravitational acceleration </a:t>
            </a:r>
          </a:p>
          <a:p>
            <a:r>
              <a:rPr lang="en-IE" b="1" dirty="0" smtClean="0">
                <a:solidFill>
                  <a:srgbClr val="C00000"/>
                </a:solidFill>
                <a:sym typeface="Wingdings 3"/>
              </a:rPr>
              <a:t> 9.80665 m/s</a:t>
            </a:r>
            <a:r>
              <a:rPr lang="en-IE" b="1" baseline="30000" dirty="0" smtClean="0">
                <a:solidFill>
                  <a:srgbClr val="C00000"/>
                </a:solidFill>
                <a:sym typeface="Wingdings 3"/>
              </a:rPr>
              <a:t>2</a:t>
            </a:r>
            <a:r>
              <a:rPr lang="en-IE" b="1" dirty="0" smtClean="0">
                <a:solidFill>
                  <a:srgbClr val="C00000"/>
                </a:solidFill>
                <a:sym typeface="Wingdings 3"/>
              </a:rPr>
              <a:t> to the value A</a:t>
            </a:r>
          </a:p>
          <a:p>
            <a:endParaRPr lang="en-IE" b="1" dirty="0">
              <a:solidFill>
                <a:srgbClr val="C00000"/>
              </a:solidFill>
              <a:sym typeface="Wingdings 3"/>
            </a:endParaRPr>
          </a:p>
          <a:p>
            <a:endParaRPr lang="en-IE" b="1" dirty="0" smtClean="0">
              <a:solidFill>
                <a:srgbClr val="C00000"/>
              </a:solidFill>
              <a:sym typeface="Wingdings 3"/>
            </a:endParaRPr>
          </a:p>
          <a:p>
            <a:endParaRPr lang="en-IE" dirty="0" smtClean="0">
              <a:solidFill>
                <a:srgbClr val="C00000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5127677" y="5805264"/>
            <a:ext cx="3800475" cy="400050"/>
            <a:chOff x="5127677" y="5805264"/>
            <a:chExt cx="3800475" cy="400050"/>
          </a:xfrm>
        </p:grpSpPr>
        <p:pic>
          <p:nvPicPr>
            <p:cNvPr id="5124" name="Picture 4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27677" y="5805264"/>
              <a:ext cx="3800475" cy="4000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9" name="Rounded Rectangle 18"/>
            <p:cNvSpPr/>
            <p:nvPr/>
          </p:nvSpPr>
          <p:spPr>
            <a:xfrm>
              <a:off x="6640347" y="5871465"/>
              <a:ext cx="396000" cy="2700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E" b="1" dirty="0" err="1" smtClean="0">
                  <a:solidFill>
                    <a:schemeClr val="tx1"/>
                  </a:solidFill>
                </a:rPr>
                <a:t>y</a:t>
              </a:r>
              <a:r>
                <a:rPr lang="en-IE" b="1" baseline="30000" dirty="0" err="1" smtClean="0">
                  <a:solidFill>
                    <a:schemeClr val="tx1"/>
                  </a:solidFill>
                </a:rPr>
                <a:t>x</a:t>
              </a:r>
              <a:endParaRPr lang="en-IE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135001" y="6197302"/>
            <a:ext cx="3800475" cy="400050"/>
            <a:chOff x="5148064" y="6197302"/>
            <a:chExt cx="3800475" cy="400050"/>
          </a:xfrm>
        </p:grpSpPr>
        <p:grpSp>
          <p:nvGrpSpPr>
            <p:cNvPr id="3" name="Group 2"/>
            <p:cNvGrpSpPr/>
            <p:nvPr/>
          </p:nvGrpSpPr>
          <p:grpSpPr>
            <a:xfrm>
              <a:off x="5148064" y="6197302"/>
              <a:ext cx="3800475" cy="400050"/>
              <a:chOff x="5148064" y="6269310"/>
              <a:chExt cx="3800475" cy="400050"/>
            </a:xfrm>
          </p:grpSpPr>
          <p:pic>
            <p:nvPicPr>
              <p:cNvPr id="9" name="Picture 4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148064" y="6269310"/>
                <a:ext cx="3800475" cy="4000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2050" name="Picture 2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048224" y="6282245"/>
                <a:ext cx="540000" cy="38711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21" name="Rounded Rectangle 20"/>
            <p:cNvSpPr/>
            <p:nvPr/>
          </p:nvSpPr>
          <p:spPr>
            <a:xfrm>
              <a:off x="6676291" y="6264614"/>
              <a:ext cx="396000" cy="2700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IE" b="1" dirty="0" err="1" smtClean="0">
                  <a:solidFill>
                    <a:schemeClr val="tx1"/>
                  </a:solidFill>
                </a:rPr>
                <a:t>y</a:t>
              </a:r>
              <a:r>
                <a:rPr lang="en-IE" b="1" baseline="30000" dirty="0" err="1" smtClean="0">
                  <a:solidFill>
                    <a:schemeClr val="tx1"/>
                  </a:solidFill>
                </a:rPr>
                <a:t>x</a:t>
              </a:r>
              <a:endParaRPr lang="en-IE" b="1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29370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4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6675" y="260648"/>
            <a:ext cx="444455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2000" dirty="0" smtClean="0">
                <a:solidFill>
                  <a:srgbClr val="C00000"/>
                </a:solidFill>
              </a:rPr>
              <a:t>E.g. 1 Store the values for A, b and c into </a:t>
            </a:r>
          </a:p>
          <a:p>
            <a:r>
              <a:rPr lang="en-IE" sz="2000" dirty="0">
                <a:solidFill>
                  <a:srgbClr val="C00000"/>
                </a:solidFill>
              </a:rPr>
              <a:t> </a:t>
            </a:r>
            <a:r>
              <a:rPr lang="en-IE" sz="2000" dirty="0" smtClean="0">
                <a:solidFill>
                  <a:srgbClr val="C00000"/>
                </a:solidFill>
              </a:rPr>
              <a:t>          the memory of your calculator for</a:t>
            </a:r>
          </a:p>
          <a:p>
            <a:r>
              <a:rPr lang="en-IE" sz="2000" dirty="0">
                <a:solidFill>
                  <a:srgbClr val="C00000"/>
                </a:solidFill>
              </a:rPr>
              <a:t> </a:t>
            </a:r>
            <a:r>
              <a:rPr lang="en-IE" sz="2000" dirty="0" smtClean="0">
                <a:solidFill>
                  <a:srgbClr val="C00000"/>
                </a:solidFill>
              </a:rPr>
              <a:t>         the triangle below.</a:t>
            </a:r>
          </a:p>
          <a:p>
            <a:r>
              <a:rPr lang="en-IE" sz="2000" dirty="0" smtClean="0">
                <a:solidFill>
                  <a:srgbClr val="C00000"/>
                </a:solidFill>
              </a:rPr>
              <a:t>          Use the Cosine rule to find [</a:t>
            </a:r>
            <a:r>
              <a:rPr lang="en-IE" sz="2000" dirty="0" err="1" smtClean="0">
                <a:solidFill>
                  <a:srgbClr val="C00000"/>
                </a:solidFill>
              </a:rPr>
              <a:t>xy</a:t>
            </a:r>
            <a:r>
              <a:rPr lang="en-IE" sz="2000" dirty="0" smtClean="0">
                <a:solidFill>
                  <a:srgbClr val="C00000"/>
                </a:solidFill>
              </a:rPr>
              <a:t>].</a:t>
            </a:r>
            <a:endParaRPr lang="en-IE" sz="2000" dirty="0">
              <a:solidFill>
                <a:srgbClr val="C00000"/>
              </a:solidFill>
            </a:endParaRPr>
          </a:p>
        </p:txBody>
      </p:sp>
      <p:sp>
        <p:nvSpPr>
          <p:cNvPr id="4" name="Isosceles Triangle 3"/>
          <p:cNvSpPr/>
          <p:nvPr/>
        </p:nvSpPr>
        <p:spPr>
          <a:xfrm>
            <a:off x="1547664" y="1815207"/>
            <a:ext cx="2376264" cy="1440160"/>
          </a:xfrm>
          <a:prstGeom prst="triangle">
            <a:avLst>
              <a:gd name="adj" fmla="val 37365"/>
            </a:avLst>
          </a:prstGeom>
          <a:solidFill>
            <a:schemeClr val="bg1"/>
          </a:solidFill>
          <a:ln w="571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5" name="TextBox 4"/>
          <p:cNvSpPr txBox="1"/>
          <p:nvPr/>
        </p:nvSpPr>
        <p:spPr>
          <a:xfrm>
            <a:off x="1001613" y="1498622"/>
            <a:ext cx="3228769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            X</a:t>
            </a:r>
          </a:p>
          <a:p>
            <a:endParaRPr lang="en-IE" sz="2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en-IE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</a:t>
            </a:r>
          </a:p>
          <a:p>
            <a:endParaRPr lang="en-IE" sz="2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en-IE" sz="20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en-IE" sz="2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IE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y                                             z</a:t>
            </a:r>
          </a:p>
          <a:p>
            <a:r>
              <a:rPr lang="en-IE" sz="2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IE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          10cm                  </a:t>
            </a:r>
            <a:endParaRPr lang="en-IE" sz="2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021371" y="2135177"/>
            <a:ext cx="75854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2000" dirty="0">
                <a:solidFill>
                  <a:srgbClr val="1F497D">
                    <a:lumMod val="60000"/>
                    <a:lumOff val="40000"/>
                  </a:srgbClr>
                </a:solidFill>
              </a:rPr>
              <a:t>15cm</a:t>
            </a:r>
          </a:p>
        </p:txBody>
      </p:sp>
      <p:sp>
        <p:nvSpPr>
          <p:cNvPr id="7" name="Rectangle 6"/>
          <p:cNvSpPr/>
          <p:nvPr/>
        </p:nvSpPr>
        <p:spPr>
          <a:xfrm>
            <a:off x="3148831" y="2909849"/>
            <a:ext cx="53091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2000" dirty="0" smtClean="0">
                <a:solidFill>
                  <a:srgbClr val="1F497D">
                    <a:lumMod val="60000"/>
                    <a:lumOff val="40000"/>
                  </a:srgbClr>
                </a:solidFill>
              </a:rPr>
              <a:t>35</a:t>
            </a:r>
            <a:r>
              <a:rPr lang="en-IE" sz="2000" baseline="30000" dirty="0" smtClean="0">
                <a:solidFill>
                  <a:srgbClr val="1F497D">
                    <a:lumMod val="60000"/>
                    <a:lumOff val="40000"/>
                  </a:srgbClr>
                </a:solidFill>
              </a:rPr>
              <a:t>0</a:t>
            </a:r>
            <a:endParaRPr lang="en-IE" sz="2000" dirty="0">
              <a:solidFill>
                <a:srgbClr val="1F497D">
                  <a:lumMod val="60000"/>
                  <a:lumOff val="40000"/>
                </a:srgb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035187" y="2821328"/>
            <a:ext cx="3337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2000" dirty="0" smtClean="0">
                <a:solidFill>
                  <a:srgbClr val="FF0000"/>
                </a:solidFill>
              </a:rPr>
              <a:t>A</a:t>
            </a:r>
            <a:endParaRPr lang="en-IE" sz="2000" dirty="0">
              <a:solidFill>
                <a:srgbClr val="FF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979712" y="3309923"/>
            <a:ext cx="31931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2000" dirty="0" smtClean="0">
                <a:solidFill>
                  <a:srgbClr val="FF0000"/>
                </a:solidFill>
              </a:rPr>
              <a:t>b</a:t>
            </a:r>
            <a:endParaRPr lang="en-IE" sz="2000" dirty="0">
              <a:solidFill>
                <a:srgbClr val="FF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512873" y="2407534"/>
            <a:ext cx="29367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2000" dirty="0" smtClean="0">
                <a:solidFill>
                  <a:srgbClr val="FF0000"/>
                </a:solidFill>
              </a:rPr>
              <a:t>c</a:t>
            </a:r>
            <a:endParaRPr lang="en-IE" sz="2000" dirty="0">
              <a:solidFill>
                <a:srgbClr val="FF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645966" y="2207443"/>
            <a:ext cx="30809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2000" dirty="0" smtClean="0">
                <a:solidFill>
                  <a:srgbClr val="FF0000"/>
                </a:solidFill>
              </a:rPr>
              <a:t>a</a:t>
            </a:r>
            <a:endParaRPr lang="en-IE" sz="20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11"/>
              <p:cNvSpPr/>
              <p:nvPr/>
            </p:nvSpPr>
            <p:spPr>
              <a:xfrm>
                <a:off x="280277" y="4469050"/>
                <a:ext cx="2059475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/>
                <a14:m>
                  <m:oMath xmlns:m="http://schemas.openxmlformats.org/officeDocument/2006/math">
                    <m:sSup>
                      <m:sSupPr>
                        <m:ctrlPr>
                          <a:rPr lang="en-IE" sz="20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IE" sz="20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IE" sz="20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IE" sz="2000" i="1" dirty="0" smtClean="0">
                    <a:solidFill>
                      <a:srgbClr val="C00000"/>
                    </a:solidFill>
                  </a:rPr>
                  <a:t>= 79.25438671 </a:t>
                </a:r>
                <a:endParaRPr lang="en-IE" sz="2000" i="1" dirty="0">
                  <a:solidFill>
                    <a:srgbClr val="C00000"/>
                  </a:solidFill>
                </a:endParaRPr>
              </a:p>
            </p:txBody>
          </p:sp>
        </mc:Choice>
        <mc:Fallback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77" y="4469050"/>
                <a:ext cx="2059475" cy="400110"/>
              </a:xfrm>
              <a:prstGeom prst="rect">
                <a:avLst/>
              </a:prstGeom>
              <a:blipFill rotWithShape="1">
                <a:blip r:embed="rId2"/>
                <a:stretch>
                  <a:fillRect t="-7576" r="-2071" b="-25758"/>
                </a:stretch>
              </a:blipFill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/>
              <p:cNvSpPr txBox="1"/>
              <p:nvPr/>
            </p:nvSpPr>
            <p:spPr>
              <a:xfrm>
                <a:off x="193921" y="3745391"/>
                <a:ext cx="300992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IE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IE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en-IE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IE" sz="20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IE" sz="2000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IE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𝑏</m:t>
                          </m:r>
                        </m:e>
                        <m:sup>
                          <m:r>
                            <a:rPr lang="en-IE" sz="2000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IE" sz="20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IE" sz="2000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IE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𝑐</m:t>
                          </m:r>
                        </m:e>
                        <m:sup>
                          <m:r>
                            <a:rPr lang="en-IE" sz="2000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IE" sz="20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−2</m:t>
                      </m:r>
                      <m:r>
                        <a:rPr lang="en-IE" sz="20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𝑏𝑐</m:t>
                      </m:r>
                      <m:r>
                        <a:rPr lang="en-IE" sz="20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 </m:t>
                      </m:r>
                      <m:r>
                        <a:rPr lang="en-IE" sz="20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𝐶𝑜𝑠𝐴</m:t>
                      </m:r>
                    </m:oMath>
                  </m:oMathPara>
                </a14:m>
                <a:endParaRPr lang="en-IE" sz="2000" dirty="0">
                  <a:solidFill>
                    <a:srgbClr val="C00000"/>
                  </a:solidFill>
                </a:endParaRPr>
              </a:p>
            </p:txBody>
          </p:sp>
        </mc:Choice>
        <mc:Fallback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3921" y="3745391"/>
                <a:ext cx="3009927" cy="40011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/>
              <p:cNvSpPr/>
              <p:nvPr/>
            </p:nvSpPr>
            <p:spPr>
              <a:xfrm>
                <a:off x="251520" y="4973106"/>
                <a:ext cx="1030923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/>
                <a14:m>
                  <m:oMath xmlns:m="http://schemas.openxmlformats.org/officeDocument/2006/math">
                    <m:r>
                      <a:rPr lang="en-IE" sz="2000" b="0" i="1" smtClean="0">
                        <a:solidFill>
                          <a:srgbClr val="C00000"/>
                        </a:solidFill>
                        <a:latin typeface="Cambria Math"/>
                      </a:rPr>
                      <m:t>𝑎</m:t>
                    </m:r>
                  </m:oMath>
                </a14:m>
                <a:r>
                  <a:rPr lang="en-IE" sz="2000" i="1" dirty="0" smtClean="0">
                    <a:solidFill>
                      <a:srgbClr val="C00000"/>
                    </a:solidFill>
                  </a:rPr>
                  <a:t> = 8.90</a:t>
                </a:r>
                <a:endParaRPr lang="en-IE" sz="2000" i="1" dirty="0">
                  <a:solidFill>
                    <a:srgbClr val="C00000"/>
                  </a:solidFill>
                </a:endParaRPr>
              </a:p>
            </p:txBody>
          </p:sp>
        </mc:Choice>
        <mc:Fallback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20" y="4973106"/>
                <a:ext cx="1030923" cy="400110"/>
              </a:xfrm>
              <a:prstGeom prst="rect">
                <a:avLst/>
              </a:prstGeom>
              <a:blipFill rotWithShape="1">
                <a:blip r:embed="rId4"/>
                <a:stretch>
                  <a:fillRect t="-7692" r="-5917" b="-27692"/>
                </a:stretch>
              </a:blipFill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Straight Connector 15"/>
          <p:cNvCxnSpPr/>
          <p:nvPr/>
        </p:nvCxnSpPr>
        <p:spPr>
          <a:xfrm>
            <a:off x="4716016" y="332656"/>
            <a:ext cx="0" cy="6048672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4657656" y="233352"/>
                <a:ext cx="4341573" cy="16312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IE" sz="2000" dirty="0" smtClean="0">
                    <a:solidFill>
                      <a:srgbClr val="C00000"/>
                    </a:solidFill>
                  </a:rPr>
                  <a:t>E.g. 2 Input values for a, b and c into </a:t>
                </a:r>
              </a:p>
              <a:p>
                <a:r>
                  <a:rPr lang="en-IE" sz="2000" dirty="0" smtClean="0">
                    <a:solidFill>
                      <a:srgbClr val="C00000"/>
                    </a:solidFill>
                  </a:rPr>
                  <a:t>           the memory</a:t>
                </a:r>
                <a:r>
                  <a:rPr lang="en-IE" sz="2000" dirty="0">
                    <a:solidFill>
                      <a:srgbClr val="C00000"/>
                    </a:solidFill>
                  </a:rPr>
                  <a:t> of your calculator</a:t>
                </a:r>
                <a:r>
                  <a:rPr lang="en-IE" sz="2000" dirty="0" smtClean="0">
                    <a:solidFill>
                      <a:srgbClr val="C00000"/>
                    </a:solidFill>
                  </a:rPr>
                  <a:t> for</a:t>
                </a:r>
              </a:p>
              <a:p>
                <a:r>
                  <a:rPr lang="en-IE" sz="2000" dirty="0">
                    <a:solidFill>
                      <a:srgbClr val="C00000"/>
                    </a:solidFill>
                  </a:rPr>
                  <a:t> </a:t>
                </a:r>
                <a:r>
                  <a:rPr lang="en-IE" sz="2000" dirty="0" smtClean="0">
                    <a:solidFill>
                      <a:srgbClr val="C00000"/>
                    </a:solidFill>
                  </a:rPr>
                  <a:t>          the quadratic  equation below</a:t>
                </a:r>
              </a:p>
              <a:p>
                <a:r>
                  <a:rPr lang="en-IE" sz="2000" dirty="0">
                    <a:solidFill>
                      <a:srgbClr val="C00000"/>
                    </a:solidFill>
                  </a:rPr>
                  <a:t> </a:t>
                </a:r>
                <a:r>
                  <a:rPr lang="en-IE" sz="2000" dirty="0" smtClean="0">
                    <a:solidFill>
                      <a:srgbClr val="C00000"/>
                    </a:solidFill>
                  </a:rPr>
                  <a:t>          and solve it.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IE" sz="20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3</m:t>
                      </m:r>
                      <m:sSup>
                        <m:sSupPr>
                          <m:ctrlPr>
                            <a:rPr lang="en-IE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IE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IE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IE" sz="20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+2</m:t>
                      </m:r>
                      <m:r>
                        <a:rPr lang="en-IE" sz="20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𝑥</m:t>
                      </m:r>
                      <m:r>
                        <a:rPr lang="en-IE" sz="20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−4=0</m:t>
                      </m:r>
                    </m:oMath>
                  </m:oMathPara>
                </a14:m>
                <a:endParaRPr lang="en-IE" sz="20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57656" y="233352"/>
                <a:ext cx="4341573" cy="1631216"/>
              </a:xfrm>
              <a:prstGeom prst="rect">
                <a:avLst/>
              </a:prstGeom>
              <a:blipFill rotWithShape="1">
                <a:blip r:embed="rId5"/>
                <a:stretch>
                  <a:fillRect l="-1404" t="-1866" r="-702"/>
                </a:stretch>
              </a:blipFill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Box 17"/>
              <p:cNvSpPr txBox="1"/>
              <p:nvPr/>
            </p:nvSpPr>
            <p:spPr>
              <a:xfrm>
                <a:off x="5220072" y="1871031"/>
                <a:ext cx="2516010" cy="7509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IE" sz="20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𝑥</m:t>
                      </m:r>
                      <m:r>
                        <a:rPr lang="en-IE" sz="20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IE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IE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en-IE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𝑏</m:t>
                          </m:r>
                          <m:r>
                            <a:rPr lang="en-IE" sz="2000" b="0" i="1" smtClean="0">
                              <a:solidFill>
                                <a:srgbClr val="C00000"/>
                              </a:solidFill>
                              <a:latin typeface="Cambria Math"/>
                              <a:ea typeface="Cambria Math"/>
                            </a:rPr>
                            <m:t>±</m:t>
                          </m:r>
                          <m:rad>
                            <m:radPr>
                              <m:degHide m:val="on"/>
                              <m:ctrlPr>
                                <a:rPr lang="en-IE" sz="2000" b="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en-IE" sz="2000" b="0" i="1" smtClean="0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IE" sz="2000" b="0" i="1" smtClean="0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𝑏</m:t>
                                  </m:r>
                                </m:e>
                                <m:sup>
                                  <m:r>
                                    <a:rPr lang="en-IE" sz="2000" b="0" i="1" smtClean="0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IE" sz="2000" b="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/>
                                </a:rPr>
                                <m:t>−4</m:t>
                              </m:r>
                              <m:r>
                                <a:rPr lang="en-IE" sz="2000" b="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/>
                                </a:rPr>
                                <m:t>𝑎𝑐</m:t>
                              </m:r>
                            </m:e>
                          </m:rad>
                        </m:num>
                        <m:den>
                          <m:r>
                            <a:rPr lang="en-IE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2</m:t>
                          </m:r>
                          <m:r>
                            <a:rPr lang="en-IE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𝑎</m:t>
                          </m:r>
                        </m:den>
                      </m:f>
                    </m:oMath>
                  </m:oMathPara>
                </a14:m>
                <a:endParaRPr lang="en-IE" sz="2000" dirty="0">
                  <a:solidFill>
                    <a:srgbClr val="C00000"/>
                  </a:solidFill>
                </a:endParaRPr>
              </a:p>
            </p:txBody>
          </p:sp>
        </mc:Choice>
        <mc:Fallback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20072" y="1871031"/>
                <a:ext cx="2516010" cy="750975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/>
              <p:cNvSpPr/>
              <p:nvPr/>
            </p:nvSpPr>
            <p:spPr>
              <a:xfrm>
                <a:off x="5292080" y="3748970"/>
                <a:ext cx="2954591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IE" sz="2000" i="1" smtClean="0">
                        <a:solidFill>
                          <a:srgbClr val="C00000"/>
                        </a:solidFill>
                        <a:latin typeface="Cambria Math"/>
                      </a:rPr>
                      <m:t>𝑥</m:t>
                    </m:r>
                    <m:r>
                      <a:rPr lang="en-IE" sz="2000" i="1" smtClean="0">
                        <a:solidFill>
                          <a:srgbClr val="C00000"/>
                        </a:solidFill>
                        <a:latin typeface="Cambria Math"/>
                      </a:rPr>
                      <m:t>=0.86    </m:t>
                    </m:r>
                    <m:r>
                      <a:rPr lang="en-IE" sz="2000" b="0" i="1" smtClean="0">
                        <a:solidFill>
                          <a:srgbClr val="C00000"/>
                        </a:solidFill>
                        <a:latin typeface="Cambria Math"/>
                      </a:rPr>
                      <m:t>𝑜𝑟</m:t>
                    </m:r>
                    <m:r>
                      <a:rPr lang="en-IE" sz="2000" b="0" i="1" smtClean="0">
                        <a:solidFill>
                          <a:srgbClr val="C00000"/>
                        </a:solidFill>
                        <a:latin typeface="Cambria Math"/>
                      </a:rPr>
                      <m:t> </m:t>
                    </m:r>
                    <m:r>
                      <a:rPr lang="en-IE" sz="2000" b="0" i="1" smtClean="0">
                        <a:solidFill>
                          <a:srgbClr val="C00000"/>
                        </a:solidFill>
                        <a:latin typeface="Cambria Math"/>
                      </a:rPr>
                      <m:t>𝑥</m:t>
                    </m:r>
                    <m:r>
                      <a:rPr lang="en-IE" sz="2000" b="0" i="1" smtClean="0">
                        <a:solidFill>
                          <a:srgbClr val="C00000"/>
                        </a:solidFill>
                        <a:latin typeface="Cambria Math"/>
                      </a:rPr>
                      <m:t>= −1.54</m:t>
                    </m:r>
                  </m:oMath>
                </a14:m>
                <a:r>
                  <a:rPr lang="en-IE" sz="2000" dirty="0" smtClean="0"/>
                  <a:t> </a:t>
                </a:r>
                <a:endParaRPr lang="en-IE" sz="2000" dirty="0"/>
              </a:p>
            </p:txBody>
          </p:sp>
        </mc:Choice>
        <mc:Fallback>
          <p:sp>
            <p:nvSpPr>
              <p:cNvPr id="19" name="Rectangle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2080" y="3748970"/>
                <a:ext cx="2954591" cy="400110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Box 19"/>
              <p:cNvSpPr txBox="1"/>
              <p:nvPr/>
            </p:nvSpPr>
            <p:spPr>
              <a:xfrm>
                <a:off x="35496" y="4109010"/>
                <a:ext cx="473007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IE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IE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en-IE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IE" sz="20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IE" sz="2000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IE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(10)</m:t>
                          </m:r>
                        </m:e>
                        <m:sup>
                          <m:r>
                            <a:rPr lang="en-IE" sz="2000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IE" sz="20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IE" sz="2000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IE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(15)</m:t>
                          </m:r>
                        </m:e>
                        <m:sup>
                          <m:r>
                            <a:rPr lang="en-IE" sz="2000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IE" sz="20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−2</m:t>
                      </m:r>
                      <m:r>
                        <a:rPr lang="en-IE" sz="20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(10)(15)</m:t>
                      </m:r>
                      <m:r>
                        <a:rPr lang="en-IE" sz="20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 </m:t>
                      </m:r>
                      <m:r>
                        <a:rPr lang="en-IE" sz="20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𝐶𝑜𝑠</m:t>
                      </m:r>
                      <m:r>
                        <a:rPr lang="en-IE" sz="20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(35)</m:t>
                      </m:r>
                    </m:oMath>
                  </m:oMathPara>
                </a14:m>
                <a:endParaRPr lang="en-IE" sz="2000" dirty="0">
                  <a:solidFill>
                    <a:srgbClr val="C00000"/>
                  </a:solidFill>
                </a:endParaRPr>
              </a:p>
            </p:txBody>
          </p:sp>
        </mc:Choice>
        <mc:Fallback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96" y="4109010"/>
                <a:ext cx="4730077" cy="400110"/>
              </a:xfrm>
              <a:prstGeom prst="rect">
                <a:avLst/>
              </a:prstGeom>
              <a:blipFill rotWithShape="1">
                <a:blip r:embed="rId8"/>
                <a:stretch>
                  <a:fillRect b="-13636"/>
                </a:stretch>
              </a:blipFill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Box 20"/>
              <p:cNvSpPr txBox="1"/>
              <p:nvPr/>
            </p:nvSpPr>
            <p:spPr>
              <a:xfrm>
                <a:off x="5220072" y="2750033"/>
                <a:ext cx="3589829" cy="81413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IE" sz="20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𝑥</m:t>
                      </m:r>
                      <m:r>
                        <a:rPr lang="en-IE" sz="20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IE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IE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en-IE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(2)</m:t>
                          </m:r>
                          <m:r>
                            <a:rPr lang="en-IE" sz="2000" b="0" i="1" smtClean="0">
                              <a:solidFill>
                                <a:srgbClr val="C00000"/>
                              </a:solidFill>
                              <a:latin typeface="Cambria Math"/>
                              <a:ea typeface="Cambria Math"/>
                            </a:rPr>
                            <m:t>±</m:t>
                          </m:r>
                          <m:rad>
                            <m:radPr>
                              <m:degHide m:val="on"/>
                              <m:ctrlPr>
                                <a:rPr lang="en-IE" sz="2000" b="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en-IE" sz="2000" b="0" i="1" smtClean="0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IE" sz="2000" b="0" i="1" smtClean="0">
                                          <a:solidFill>
                                            <a:srgbClr val="C0000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IE" sz="2000" b="0" i="1" smtClean="0">
                                          <a:solidFill>
                                            <a:srgbClr val="C0000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2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IE" sz="2000" b="0" i="1" smtClean="0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IE" sz="2000" b="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/>
                                </a:rPr>
                                <m:t>−4</m:t>
                              </m:r>
                              <m:r>
                                <a:rPr lang="en-IE" sz="2000" b="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/>
                                </a:rPr>
                                <m:t>(3)(−4)</m:t>
                              </m:r>
                            </m:e>
                          </m:rad>
                        </m:num>
                        <m:den>
                          <m:r>
                            <a:rPr lang="en-IE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2</m:t>
                          </m:r>
                          <m:r>
                            <a:rPr lang="en-IE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(3)</m:t>
                          </m:r>
                        </m:den>
                      </m:f>
                    </m:oMath>
                  </m:oMathPara>
                </a14:m>
                <a:endParaRPr lang="en-IE" sz="2000" dirty="0">
                  <a:solidFill>
                    <a:srgbClr val="C00000"/>
                  </a:solidFill>
                </a:endParaRPr>
              </a:p>
            </p:txBody>
          </p:sp>
        </mc:Choice>
        <mc:Fallback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20072" y="2750033"/>
                <a:ext cx="3589829" cy="814134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69954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  <p:bldP spid="14" grpId="0"/>
      <p:bldP spid="17" grpId="0"/>
      <p:bldP spid="18" grpId="0"/>
      <p:bldP spid="19" grpId="0"/>
      <p:bldP spid="20" grpId="0"/>
      <p:bldP spid="21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Callout 2 1"/>
          <p:cNvSpPr/>
          <p:nvPr/>
        </p:nvSpPr>
        <p:spPr>
          <a:xfrm>
            <a:off x="107504" y="2060848"/>
            <a:ext cx="2160240" cy="1224136"/>
          </a:xfrm>
          <a:prstGeom prst="borderCallout2">
            <a:avLst>
              <a:gd name="adj1" fmla="val 99380"/>
              <a:gd name="adj2" fmla="val 98743"/>
              <a:gd name="adj3" fmla="val 121221"/>
              <a:gd name="adj4" fmla="val 104039"/>
              <a:gd name="adj5" fmla="val 121593"/>
              <a:gd name="adj6" fmla="val 122185"/>
            </a:avLst>
          </a:prstGeom>
          <a:solidFill>
            <a:srgbClr val="C00000"/>
          </a:solidFill>
          <a:ln w="762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/>
              <a:t>Hyperbolic trigonometric functions</a:t>
            </a:r>
          </a:p>
        </p:txBody>
      </p:sp>
      <p:sp>
        <p:nvSpPr>
          <p:cNvPr id="3" name="Line Callout 2 2"/>
          <p:cNvSpPr/>
          <p:nvPr/>
        </p:nvSpPr>
        <p:spPr>
          <a:xfrm>
            <a:off x="6804248" y="2000715"/>
            <a:ext cx="2160240" cy="1584176"/>
          </a:xfrm>
          <a:prstGeom prst="borderCallout2">
            <a:avLst>
              <a:gd name="adj1" fmla="val 75956"/>
              <a:gd name="adj2" fmla="val -5391"/>
              <a:gd name="adj3" fmla="val 95888"/>
              <a:gd name="adj4" fmla="val -64186"/>
              <a:gd name="adj5" fmla="val 96159"/>
              <a:gd name="adj6" fmla="val -69561"/>
            </a:avLst>
          </a:prstGeom>
          <a:solidFill>
            <a:srgbClr val="C00000"/>
          </a:solidFill>
          <a:ln w="762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b="1" dirty="0" smtClean="0"/>
              <a:t>Trig functions</a:t>
            </a:r>
          </a:p>
          <a:p>
            <a:pPr algn="ctr"/>
            <a:r>
              <a:rPr lang="en-IE" dirty="0" smtClean="0"/>
              <a:t>Ensure students can set up the calculator into Degrees </a:t>
            </a:r>
          </a:p>
          <a:p>
            <a:pPr algn="ctr"/>
            <a:r>
              <a:rPr lang="en-IE" dirty="0" smtClean="0"/>
              <a:t>or</a:t>
            </a:r>
          </a:p>
        </p:txBody>
      </p:sp>
      <p:sp>
        <p:nvSpPr>
          <p:cNvPr id="4" name="Line Callout 2 3"/>
          <p:cNvSpPr/>
          <p:nvPr/>
        </p:nvSpPr>
        <p:spPr>
          <a:xfrm>
            <a:off x="6839744" y="3584891"/>
            <a:ext cx="2124744" cy="2053365"/>
          </a:xfrm>
          <a:prstGeom prst="borderCallout2">
            <a:avLst>
              <a:gd name="adj1" fmla="val 100659"/>
              <a:gd name="adj2" fmla="val -3227"/>
              <a:gd name="adj3" fmla="val 101436"/>
              <a:gd name="adj4" fmla="val -14613"/>
              <a:gd name="adj5" fmla="val 101828"/>
              <a:gd name="adj6" fmla="val -132073"/>
            </a:avLst>
          </a:prstGeom>
          <a:solidFill>
            <a:srgbClr val="C00000"/>
          </a:solidFill>
          <a:ln w="762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/>
              <a:t>Allows us to change angle format between Degrees, Radians and Grads without changing the SET UP of the calculator initially.</a:t>
            </a:r>
          </a:p>
        </p:txBody>
      </p:sp>
      <p:pic>
        <p:nvPicPr>
          <p:cNvPr id="7" name="Picture 2">
            <a:hlinkClick r:id="rId2" action="ppaction://hlinkpres?slideindex=1&amp;slidetitle=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0312" y="215936"/>
            <a:ext cx="1569428" cy="1163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50389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Callout 2 1">
            <a:hlinkClick r:id="rId2" action="ppaction://hlinkpres?slideindex=1&amp;slidetitle="/>
          </p:cNvPr>
          <p:cNvSpPr/>
          <p:nvPr/>
        </p:nvSpPr>
        <p:spPr>
          <a:xfrm>
            <a:off x="6660232" y="2348880"/>
            <a:ext cx="2160240" cy="1080120"/>
          </a:xfrm>
          <a:prstGeom prst="borderCallout2">
            <a:avLst>
              <a:gd name="adj1" fmla="val 98980"/>
              <a:gd name="adj2" fmla="val 48698"/>
              <a:gd name="adj3" fmla="val 120889"/>
              <a:gd name="adj4" fmla="val 9848"/>
              <a:gd name="adj5" fmla="val 118778"/>
              <a:gd name="adj6" fmla="val -37219"/>
            </a:avLst>
          </a:prstGeom>
          <a:solidFill>
            <a:srgbClr val="C00000"/>
          </a:solidFill>
          <a:ln w="762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/>
              <a:t>Allows us to use the constant </a:t>
            </a:r>
            <a:r>
              <a:rPr lang="en-IE" dirty="0" smtClean="0">
                <a:latin typeface="Cambria Math"/>
                <a:ea typeface="Cambria Math"/>
              </a:rPr>
              <a:t>𝜋</a:t>
            </a:r>
            <a:endParaRPr lang="en-IE" dirty="0" smtClean="0"/>
          </a:p>
        </p:txBody>
      </p:sp>
    </p:spTree>
    <p:extLst>
      <p:ext uri="{BB962C8B-B14F-4D97-AF65-F5344CB8AC3E}">
        <p14:creationId xmlns:p14="http://schemas.microsoft.com/office/powerpoint/2010/main" val="1597478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Callout 2 1"/>
          <p:cNvSpPr/>
          <p:nvPr/>
        </p:nvSpPr>
        <p:spPr>
          <a:xfrm>
            <a:off x="6879181" y="858592"/>
            <a:ext cx="2157316" cy="3252384"/>
          </a:xfrm>
          <a:prstGeom prst="borderCallout2">
            <a:avLst>
              <a:gd name="adj1" fmla="val 51584"/>
              <a:gd name="adj2" fmla="val -3844"/>
              <a:gd name="adj3" fmla="val 78331"/>
              <a:gd name="adj4" fmla="val -12753"/>
              <a:gd name="adj5" fmla="val 84449"/>
              <a:gd name="adj6" fmla="val -18598"/>
            </a:avLst>
          </a:prstGeom>
          <a:solidFill>
            <a:srgbClr val="C00000"/>
          </a:solidFill>
          <a:ln w="762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/>
              <a:t>Degree, Minute , Second allows mathematical operations between </a:t>
            </a:r>
            <a:r>
              <a:rPr lang="en-IE" dirty="0" err="1" smtClean="0"/>
              <a:t>sexigesimal</a:t>
            </a:r>
            <a:r>
              <a:rPr lang="en-IE" dirty="0" smtClean="0"/>
              <a:t> and decimal values, displaying the result as a </a:t>
            </a:r>
            <a:r>
              <a:rPr lang="en-IE" dirty="0" err="1" smtClean="0"/>
              <a:t>sexigesimal</a:t>
            </a:r>
            <a:r>
              <a:rPr lang="en-IE" dirty="0" smtClean="0"/>
              <a:t> value</a:t>
            </a:r>
          </a:p>
        </p:txBody>
      </p:sp>
      <p:sp>
        <p:nvSpPr>
          <p:cNvPr id="3" name="Rectangle 2"/>
          <p:cNvSpPr/>
          <p:nvPr/>
        </p:nvSpPr>
        <p:spPr>
          <a:xfrm>
            <a:off x="107504" y="1124744"/>
            <a:ext cx="2160240" cy="1296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IE" b="1" dirty="0" smtClean="0">
                <a:solidFill>
                  <a:srgbClr val="C00000"/>
                </a:solidFill>
                <a:sym typeface="Wingdings 3"/>
              </a:rPr>
              <a:t>A bus leaves Dublin at 12:50 an arrives in Donegal at 16:40.  How long did the journey take?</a:t>
            </a:r>
            <a:endParaRPr lang="en-IE" dirty="0" smtClean="0">
              <a:solidFill>
                <a:srgbClr val="C0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29087" y="2624888"/>
            <a:ext cx="1590027" cy="32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IE" b="1" dirty="0" smtClean="0">
                <a:solidFill>
                  <a:srgbClr val="C00000"/>
                </a:solidFill>
                <a:sym typeface="Wingdings 3"/>
              </a:rPr>
              <a:t>3hrs 50 </a:t>
            </a:r>
            <a:r>
              <a:rPr lang="en-IE" b="1" dirty="0" err="1" smtClean="0">
                <a:solidFill>
                  <a:srgbClr val="C00000"/>
                </a:solidFill>
                <a:sym typeface="Wingdings 3"/>
              </a:rPr>
              <a:t>mins</a:t>
            </a:r>
            <a:endParaRPr lang="en-IE" dirty="0" smtClean="0">
              <a:solidFill>
                <a:srgbClr val="C0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29087" y="2932643"/>
            <a:ext cx="1590027" cy="32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IE" b="1" dirty="0" smtClean="0">
                <a:solidFill>
                  <a:srgbClr val="C00000"/>
                </a:solidFill>
                <a:sym typeface="Wingdings 3"/>
              </a:rPr>
              <a:t>3.83 </a:t>
            </a:r>
            <a:r>
              <a:rPr lang="en-IE" b="1" dirty="0" err="1" smtClean="0">
                <a:solidFill>
                  <a:srgbClr val="C00000"/>
                </a:solidFill>
                <a:sym typeface="Wingdings 3"/>
              </a:rPr>
              <a:t>hrs</a:t>
            </a:r>
            <a:endParaRPr lang="en-IE" dirty="0" smtClean="0">
              <a:solidFill>
                <a:srgbClr val="C00000"/>
              </a:solidFill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1907704" y="224500"/>
            <a:ext cx="6372225" cy="432048"/>
            <a:chOff x="1907704" y="224500"/>
            <a:chExt cx="6372225" cy="432048"/>
          </a:xfrm>
        </p:grpSpPr>
        <p:sp>
          <p:nvSpPr>
            <p:cNvPr id="26" name="Rounded Rectangle 25"/>
            <p:cNvSpPr/>
            <p:nvPr/>
          </p:nvSpPr>
          <p:spPr>
            <a:xfrm>
              <a:off x="1961781" y="224500"/>
              <a:ext cx="6318147" cy="432048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grpSp>
          <p:nvGrpSpPr>
            <p:cNvPr id="17" name="Group 16"/>
            <p:cNvGrpSpPr/>
            <p:nvPr/>
          </p:nvGrpSpPr>
          <p:grpSpPr>
            <a:xfrm>
              <a:off x="1907704" y="260648"/>
              <a:ext cx="6372225" cy="371475"/>
              <a:chOff x="1907704" y="260648"/>
              <a:chExt cx="6372225" cy="371475"/>
            </a:xfrm>
          </p:grpSpPr>
          <p:pic>
            <p:nvPicPr>
              <p:cNvPr id="9218" name="Picture 2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907704" y="260648"/>
                <a:ext cx="6372225" cy="3714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0" name="Rounded Rectangle 9"/>
              <p:cNvSpPr/>
              <p:nvPr/>
            </p:nvSpPr>
            <p:spPr>
              <a:xfrm>
                <a:off x="2825074" y="316892"/>
                <a:ext cx="468000" cy="288000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r>
                  <a:rPr lang="en-IE" sz="1600" b="1" dirty="0" smtClean="0">
                    <a:solidFill>
                      <a:schemeClr val="tx1"/>
                    </a:solidFill>
                  </a:rPr>
                  <a:t>DMS</a:t>
                </a:r>
                <a:endParaRPr lang="en-IE" sz="16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1" name="Rounded Rectangle 10"/>
              <p:cNvSpPr/>
              <p:nvPr/>
            </p:nvSpPr>
            <p:spPr>
              <a:xfrm>
                <a:off x="4176008" y="314688"/>
                <a:ext cx="468000" cy="288000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r>
                  <a:rPr lang="en-IE" sz="1600" b="1" dirty="0" smtClean="0">
                    <a:solidFill>
                      <a:schemeClr val="tx1"/>
                    </a:solidFill>
                  </a:rPr>
                  <a:t>DMS</a:t>
                </a:r>
                <a:endParaRPr lang="en-IE" sz="16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2" name="Rounded Rectangle 11"/>
              <p:cNvSpPr/>
              <p:nvPr/>
            </p:nvSpPr>
            <p:spPr>
              <a:xfrm>
                <a:off x="5976208" y="314688"/>
                <a:ext cx="468000" cy="288000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r>
                  <a:rPr lang="en-IE" sz="1600" b="1" dirty="0" smtClean="0">
                    <a:solidFill>
                      <a:schemeClr val="tx1"/>
                    </a:solidFill>
                  </a:rPr>
                  <a:t>DMS</a:t>
                </a:r>
                <a:endParaRPr lang="en-IE" sz="16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Rounded Rectangle 12"/>
              <p:cNvSpPr/>
              <p:nvPr/>
            </p:nvSpPr>
            <p:spPr>
              <a:xfrm>
                <a:off x="7344360" y="310523"/>
                <a:ext cx="468000" cy="288000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r>
                  <a:rPr lang="en-IE" sz="1600" b="1" dirty="0" smtClean="0">
                    <a:solidFill>
                      <a:schemeClr val="tx1"/>
                    </a:solidFill>
                  </a:rPr>
                  <a:t>DMS</a:t>
                </a:r>
                <a:endParaRPr lang="en-IE" sz="1600" b="1" dirty="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6" name="Group 5"/>
          <p:cNvGrpSpPr/>
          <p:nvPr/>
        </p:nvGrpSpPr>
        <p:grpSpPr>
          <a:xfrm>
            <a:off x="-2916832" y="2491952"/>
            <a:ext cx="468000" cy="464395"/>
            <a:chOff x="2977474" y="398668"/>
            <a:chExt cx="468000" cy="464395"/>
          </a:xfrm>
        </p:grpSpPr>
        <p:grpSp>
          <p:nvGrpSpPr>
            <p:cNvPr id="5" name="Group 4"/>
            <p:cNvGrpSpPr/>
            <p:nvPr/>
          </p:nvGrpSpPr>
          <p:grpSpPr>
            <a:xfrm>
              <a:off x="2977474" y="398668"/>
              <a:ext cx="468000" cy="376624"/>
              <a:chOff x="2977474" y="398668"/>
              <a:chExt cx="468000" cy="376624"/>
            </a:xfrm>
          </p:grpSpPr>
          <p:sp>
            <p:nvSpPr>
              <p:cNvPr id="14" name="Rounded Rectangle 13"/>
              <p:cNvSpPr/>
              <p:nvPr/>
            </p:nvSpPr>
            <p:spPr>
              <a:xfrm>
                <a:off x="2977474" y="469292"/>
                <a:ext cx="468000" cy="306000"/>
              </a:xfrm>
              <a:prstGeom prst="roundRect">
                <a:avLst>
                  <a:gd name="adj" fmla="val 0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IE" sz="1100" b="1" dirty="0" smtClean="0">
                    <a:solidFill>
                      <a:schemeClr val="tx1"/>
                    </a:solidFill>
                  </a:rPr>
                  <a:t>change</a:t>
                </a:r>
                <a:endParaRPr lang="en-IE" sz="11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6" name="Arc 15"/>
              <p:cNvSpPr/>
              <p:nvPr/>
            </p:nvSpPr>
            <p:spPr>
              <a:xfrm rot="8775078">
                <a:off x="3020737" y="398668"/>
                <a:ext cx="333126" cy="366219"/>
              </a:xfrm>
              <a:prstGeom prst="arc">
                <a:avLst>
                  <a:gd name="adj1" fmla="val 14899708"/>
                  <a:gd name="adj2" fmla="val 0"/>
                </a:avLst>
              </a:prstGeom>
              <a:ln>
                <a:solidFill>
                  <a:schemeClr val="tx1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IE"/>
              </a:p>
            </p:txBody>
          </p:sp>
        </p:grpSp>
        <p:sp>
          <p:nvSpPr>
            <p:cNvPr id="4" name="Arc 3"/>
            <p:cNvSpPr/>
            <p:nvPr/>
          </p:nvSpPr>
          <p:spPr>
            <a:xfrm rot="19938763">
              <a:off x="3020737" y="496844"/>
              <a:ext cx="333126" cy="366219"/>
            </a:xfrm>
            <a:prstGeom prst="arc">
              <a:avLst>
                <a:gd name="adj1" fmla="val 14899708"/>
                <a:gd name="adj2" fmla="val 0"/>
              </a:avLst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</p:grp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3650" y="795164"/>
            <a:ext cx="4076700" cy="140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3650" y="810826"/>
            <a:ext cx="4076700" cy="1419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5" name="Group 14"/>
          <p:cNvGrpSpPr/>
          <p:nvPr/>
        </p:nvGrpSpPr>
        <p:grpSpPr>
          <a:xfrm>
            <a:off x="1916669" y="647871"/>
            <a:ext cx="1151370" cy="432048"/>
            <a:chOff x="1916669" y="710626"/>
            <a:chExt cx="1151370" cy="432048"/>
          </a:xfrm>
        </p:grpSpPr>
        <p:sp>
          <p:nvSpPr>
            <p:cNvPr id="8" name="Rounded Rectangle 7"/>
            <p:cNvSpPr/>
            <p:nvPr/>
          </p:nvSpPr>
          <p:spPr>
            <a:xfrm>
              <a:off x="1916669" y="710626"/>
              <a:ext cx="1151370" cy="432048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21" name="Rounded Rectangle 20"/>
            <p:cNvSpPr/>
            <p:nvPr/>
          </p:nvSpPr>
          <p:spPr>
            <a:xfrm>
              <a:off x="1983379" y="775292"/>
              <a:ext cx="506165" cy="3060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en-IE" dirty="0" smtClean="0">
                  <a:solidFill>
                    <a:schemeClr val="tx1"/>
                  </a:solidFill>
                </a:rPr>
                <a:t>2nd</a:t>
              </a:r>
              <a:r>
                <a:rPr lang="en-IE" dirty="0">
                  <a:solidFill>
                    <a:schemeClr val="tx1"/>
                  </a:solidFill>
                </a:rPr>
                <a:t>F</a:t>
              </a:r>
            </a:p>
          </p:txBody>
        </p:sp>
        <p:sp>
          <p:nvSpPr>
            <p:cNvPr id="22" name="Rounded Rectangle 21"/>
            <p:cNvSpPr/>
            <p:nvPr/>
          </p:nvSpPr>
          <p:spPr>
            <a:xfrm>
              <a:off x="2583301" y="775292"/>
              <a:ext cx="468000" cy="3060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en-IE" sz="1600" b="1" dirty="0" smtClean="0">
                  <a:solidFill>
                    <a:schemeClr val="tx1"/>
                  </a:solidFill>
                </a:rPr>
                <a:t>DMS</a:t>
              </a:r>
              <a:endParaRPr lang="en-IE" sz="1600" b="1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65060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9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Callout 2 1"/>
          <p:cNvSpPr/>
          <p:nvPr/>
        </p:nvSpPr>
        <p:spPr>
          <a:xfrm>
            <a:off x="6876256" y="3429000"/>
            <a:ext cx="2016224" cy="966130"/>
          </a:xfrm>
          <a:prstGeom prst="borderCallout2">
            <a:avLst>
              <a:gd name="adj1" fmla="val 9387"/>
              <a:gd name="adj2" fmla="val 833"/>
              <a:gd name="adj3" fmla="val 40348"/>
              <a:gd name="adj4" fmla="val -12271"/>
              <a:gd name="adj5" fmla="val 38163"/>
              <a:gd name="adj6" fmla="val -119533"/>
            </a:avLst>
          </a:prstGeom>
          <a:solidFill>
            <a:srgbClr val="C00000"/>
          </a:solidFill>
          <a:ln w="762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/>
              <a:t>Finds the reciprocal of  a number</a:t>
            </a:r>
          </a:p>
        </p:txBody>
      </p:sp>
    </p:spTree>
    <p:extLst>
      <p:ext uri="{BB962C8B-B14F-4D97-AF65-F5344CB8AC3E}">
        <p14:creationId xmlns:p14="http://schemas.microsoft.com/office/powerpoint/2010/main" val="2288432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Callout 2 1"/>
          <p:cNvSpPr/>
          <p:nvPr/>
        </p:nvSpPr>
        <p:spPr>
          <a:xfrm>
            <a:off x="6876256" y="3573016"/>
            <a:ext cx="2016224" cy="606090"/>
          </a:xfrm>
          <a:prstGeom prst="borderCallout2">
            <a:avLst>
              <a:gd name="adj1" fmla="val 9387"/>
              <a:gd name="adj2" fmla="val 833"/>
              <a:gd name="adj3" fmla="val 40348"/>
              <a:gd name="adj4" fmla="val -12271"/>
              <a:gd name="adj5" fmla="val 54671"/>
              <a:gd name="adj6" fmla="val -51505"/>
            </a:avLst>
          </a:prstGeom>
          <a:solidFill>
            <a:srgbClr val="C00000"/>
          </a:solidFill>
          <a:ln w="762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/>
              <a:t>logs</a:t>
            </a:r>
            <a:endParaRPr lang="en-IE" dirty="0" smtClean="0"/>
          </a:p>
        </p:txBody>
      </p:sp>
      <p:sp>
        <p:nvSpPr>
          <p:cNvPr id="3" name="Rounded Rectangle 2">
            <a:hlinkClick r:id="rId2" action="ppaction://hlinkpres?slideindex=1&amp;slidetitle="/>
          </p:cNvPr>
          <p:cNvSpPr/>
          <p:nvPr/>
        </p:nvSpPr>
        <p:spPr>
          <a:xfrm>
            <a:off x="7873113" y="260648"/>
            <a:ext cx="970813" cy="792088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IE" sz="6600" dirty="0" smtClean="0">
                <a:solidFill>
                  <a:srgbClr val="C00000"/>
                </a:solidFill>
                <a:sym typeface="Wingdings"/>
              </a:rPr>
              <a:t></a:t>
            </a:r>
            <a:endParaRPr lang="en-IE" sz="2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9757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Callout 2 1"/>
          <p:cNvSpPr/>
          <p:nvPr/>
        </p:nvSpPr>
        <p:spPr>
          <a:xfrm>
            <a:off x="6876256" y="1844823"/>
            <a:ext cx="2016224" cy="1368153"/>
          </a:xfrm>
          <a:prstGeom prst="borderCallout2">
            <a:avLst>
              <a:gd name="adj1" fmla="val 100769"/>
              <a:gd name="adj2" fmla="val 53660"/>
              <a:gd name="adj3" fmla="val 156973"/>
              <a:gd name="adj4" fmla="val 16730"/>
              <a:gd name="adj5" fmla="val 157574"/>
              <a:gd name="adj6" fmla="val -17598"/>
            </a:avLst>
          </a:prstGeom>
          <a:solidFill>
            <a:srgbClr val="C00000"/>
          </a:solidFill>
          <a:ln w="762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/>
              <a:t>Allows us to input a comma into an expression</a:t>
            </a:r>
          </a:p>
        </p:txBody>
      </p:sp>
    </p:spTree>
    <p:extLst>
      <p:ext uri="{BB962C8B-B14F-4D97-AF65-F5344CB8AC3E}">
        <p14:creationId xmlns:p14="http://schemas.microsoft.com/office/powerpoint/2010/main" val="1802123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56525" y="1917901"/>
            <a:ext cx="8748328" cy="983825"/>
            <a:chOff x="288032" y="1028700"/>
            <a:chExt cx="8748328" cy="983825"/>
          </a:xfrm>
        </p:grpSpPr>
        <p:pic>
          <p:nvPicPr>
            <p:cNvPr id="2" name="Picture 2"/>
            <p:cNvPicPr>
              <a:picLocks noChangeAspect="1" noChangeArrowheads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81059"/>
            <a:stretch/>
          </p:blipFill>
          <p:spPr bwMode="auto">
            <a:xfrm>
              <a:off x="288032" y="1028700"/>
              <a:ext cx="8676456" cy="909282"/>
            </a:xfrm>
            <a:prstGeom prst="rect">
              <a:avLst/>
            </a:prstGeom>
            <a:solidFill>
              <a:srgbClr val="000000">
                <a:shade val="95000"/>
              </a:srgbClr>
            </a:solidFill>
            <a:ln w="444500" cap="sq">
              <a:solidFill>
                <a:srgbClr val="000000"/>
              </a:solidFill>
              <a:miter lim="800000"/>
            </a:ln>
            <a:effectLst>
              <a:outerShdw blurRad="254000" dist="190500" dir="2700000" sy="90000" algn="bl" rotWithShape="0">
                <a:srgbClr val="000000">
                  <a:alpha val="40000"/>
                </a:srgbClr>
              </a:outerShdw>
            </a:effectLst>
            <a:extLst/>
          </p:spPr>
        </p:pic>
        <p:sp>
          <p:nvSpPr>
            <p:cNvPr id="3" name="Rectangle 2"/>
            <p:cNvSpPr/>
            <p:nvPr/>
          </p:nvSpPr>
          <p:spPr>
            <a:xfrm>
              <a:off x="7812360" y="1436525"/>
              <a:ext cx="1224000" cy="576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>
                <a:solidFill>
                  <a:prstClr val="white"/>
                </a:solidFill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 rot="20192442">
            <a:off x="536140" y="1930686"/>
            <a:ext cx="8640480" cy="975559"/>
            <a:chOff x="107504" y="2204864"/>
            <a:chExt cx="8640480" cy="975559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78994"/>
            <a:stretch/>
          </p:blipFill>
          <p:spPr bwMode="auto">
            <a:xfrm>
              <a:off x="107504" y="2204864"/>
              <a:ext cx="8533010" cy="902378"/>
            </a:xfrm>
            <a:prstGeom prst="rect">
              <a:avLst/>
            </a:prstGeom>
            <a:solidFill>
              <a:srgbClr val="000000">
                <a:shade val="95000"/>
              </a:srgbClr>
            </a:solidFill>
            <a:ln w="444500" cap="sq">
              <a:solidFill>
                <a:srgbClr val="000000"/>
              </a:solidFill>
              <a:miter lim="800000"/>
            </a:ln>
            <a:effectLst>
              <a:outerShdw blurRad="254000" dist="190500" dir="2700000" sy="90000" algn="bl" rotWithShape="0">
                <a:srgbClr val="000000">
                  <a:alpha val="40000"/>
                </a:srgbClr>
              </a:outerShdw>
            </a:effectLst>
            <a:extLst/>
          </p:spPr>
        </p:pic>
        <p:sp>
          <p:nvSpPr>
            <p:cNvPr id="6" name="Rectangle 5"/>
            <p:cNvSpPr/>
            <p:nvPr/>
          </p:nvSpPr>
          <p:spPr>
            <a:xfrm>
              <a:off x="4427984" y="2604423"/>
              <a:ext cx="4320000" cy="576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>
                <a:solidFill>
                  <a:prstClr val="white"/>
                </a:solidFill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 rot="21057313">
            <a:off x="392021" y="1884190"/>
            <a:ext cx="8712832" cy="942993"/>
            <a:chOff x="323528" y="260649"/>
            <a:chExt cx="8712832" cy="942993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84080"/>
            <a:stretch/>
          </p:blipFill>
          <p:spPr bwMode="auto">
            <a:xfrm>
              <a:off x="323528" y="260649"/>
              <a:ext cx="8496944" cy="768051"/>
            </a:xfrm>
            <a:prstGeom prst="rect">
              <a:avLst/>
            </a:prstGeom>
            <a:solidFill>
              <a:srgbClr val="000000">
                <a:shade val="95000"/>
              </a:srgbClr>
            </a:solidFill>
            <a:ln w="444500" cap="sq">
              <a:solidFill>
                <a:srgbClr val="000000"/>
              </a:solidFill>
              <a:miter lim="800000"/>
            </a:ln>
            <a:effectLst>
              <a:outerShdw blurRad="254000" dist="190500" dir="2700000" sy="90000" algn="bl" rotWithShape="0">
                <a:srgbClr val="000000">
                  <a:alpha val="40000"/>
                </a:srgbClr>
              </a:outerShdw>
            </a:effectLst>
            <a:extLst/>
          </p:spPr>
        </p:pic>
        <p:sp>
          <p:nvSpPr>
            <p:cNvPr id="9" name="Rectangle 8"/>
            <p:cNvSpPr/>
            <p:nvPr/>
          </p:nvSpPr>
          <p:spPr>
            <a:xfrm>
              <a:off x="5076056" y="627642"/>
              <a:ext cx="3960304" cy="576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>
                <a:solidFill>
                  <a:prstClr val="white"/>
                </a:solidFill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 rot="2231650">
            <a:off x="445761" y="2970045"/>
            <a:ext cx="8820472" cy="989987"/>
            <a:chOff x="323528" y="404664"/>
            <a:chExt cx="8820472" cy="989987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77327"/>
            <a:stretch/>
          </p:blipFill>
          <p:spPr bwMode="auto">
            <a:xfrm>
              <a:off x="323528" y="404664"/>
              <a:ext cx="8496945" cy="889746"/>
            </a:xfrm>
            <a:prstGeom prst="rect">
              <a:avLst/>
            </a:prstGeom>
            <a:solidFill>
              <a:srgbClr val="000000">
                <a:shade val="95000"/>
              </a:srgbClr>
            </a:solidFill>
            <a:ln w="444500" cap="sq">
              <a:solidFill>
                <a:srgbClr val="000000"/>
              </a:solidFill>
              <a:miter lim="800000"/>
            </a:ln>
            <a:effectLst>
              <a:outerShdw blurRad="254000" dist="190500" dir="2700000" sy="90000" algn="bl" rotWithShape="0">
                <a:srgbClr val="000000">
                  <a:alpha val="40000"/>
                </a:srgbClr>
              </a:outerShdw>
            </a:effectLst>
            <a:extLst/>
          </p:spPr>
        </p:pic>
        <p:sp>
          <p:nvSpPr>
            <p:cNvPr id="13" name="Rectangle 12"/>
            <p:cNvSpPr/>
            <p:nvPr/>
          </p:nvSpPr>
          <p:spPr>
            <a:xfrm>
              <a:off x="7568208" y="818651"/>
              <a:ext cx="1575792" cy="576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>
                <a:solidFill>
                  <a:prstClr val="white"/>
                </a:solidFill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 rot="19642870">
            <a:off x="1450959" y="2606682"/>
            <a:ext cx="8244978" cy="1453454"/>
            <a:chOff x="395536" y="548680"/>
            <a:chExt cx="8244978" cy="1453454"/>
          </a:xfrm>
        </p:grpSpPr>
        <p:pic>
          <p:nvPicPr>
            <p:cNvPr id="15" name="Picture 2"/>
            <p:cNvPicPr>
              <a:picLocks noChangeAspect="1" noChangeArrowheads="1"/>
            </p:cNvPicPr>
            <p:nvPr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68522"/>
            <a:stretch/>
          </p:blipFill>
          <p:spPr bwMode="auto">
            <a:xfrm>
              <a:off x="395536" y="548680"/>
              <a:ext cx="8136904" cy="1291995"/>
            </a:xfrm>
            <a:prstGeom prst="rect">
              <a:avLst/>
            </a:prstGeom>
            <a:solidFill>
              <a:srgbClr val="000000">
                <a:shade val="95000"/>
              </a:srgbClr>
            </a:solidFill>
            <a:ln w="444500" cap="sq">
              <a:solidFill>
                <a:srgbClr val="000000"/>
              </a:solidFill>
              <a:miter lim="800000"/>
            </a:ln>
            <a:effectLst>
              <a:outerShdw blurRad="254000" dist="190500" dir="2700000" sy="90000" algn="bl" rotWithShape="0">
                <a:srgbClr val="000000">
                  <a:alpha val="40000"/>
                </a:srgbClr>
              </a:outerShdw>
            </a:effectLst>
            <a:extLst/>
          </p:spPr>
        </p:pic>
        <p:sp>
          <p:nvSpPr>
            <p:cNvPr id="16" name="Rectangle 15"/>
            <p:cNvSpPr/>
            <p:nvPr/>
          </p:nvSpPr>
          <p:spPr>
            <a:xfrm>
              <a:off x="6084168" y="1426134"/>
              <a:ext cx="2556346" cy="576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24522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Callout 2 1"/>
          <p:cNvSpPr/>
          <p:nvPr/>
        </p:nvSpPr>
        <p:spPr>
          <a:xfrm>
            <a:off x="323528" y="1934008"/>
            <a:ext cx="1944216" cy="1842180"/>
          </a:xfrm>
          <a:prstGeom prst="borderCallout2">
            <a:avLst>
              <a:gd name="adj1" fmla="val 101255"/>
              <a:gd name="adj2" fmla="val 49372"/>
              <a:gd name="adj3" fmla="val 127533"/>
              <a:gd name="adj4" fmla="val 70283"/>
              <a:gd name="adj5" fmla="val 128732"/>
              <a:gd name="adj6" fmla="val 123948"/>
            </a:avLst>
          </a:prstGeom>
          <a:solidFill>
            <a:srgbClr val="C00000"/>
          </a:solidFill>
          <a:ln w="762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/>
              <a:t>Allows us to write terms in Scientific Notation</a:t>
            </a:r>
          </a:p>
          <a:p>
            <a:pPr algn="ctr"/>
            <a:r>
              <a:rPr lang="en-IE" dirty="0" err="1" smtClean="0"/>
              <a:t>EXPonent</a:t>
            </a:r>
            <a:r>
              <a:rPr lang="en-IE" dirty="0" smtClean="0"/>
              <a:t> of x 10</a:t>
            </a:r>
            <a:r>
              <a:rPr lang="en-IE" baseline="30000" dirty="0" smtClean="0"/>
              <a:t>n</a:t>
            </a:r>
            <a:endParaRPr lang="en-IE" dirty="0" smtClean="0"/>
          </a:p>
        </p:txBody>
      </p:sp>
    </p:spTree>
    <p:extLst>
      <p:ext uri="{BB962C8B-B14F-4D97-AF65-F5344CB8AC3E}">
        <p14:creationId xmlns:p14="http://schemas.microsoft.com/office/powerpoint/2010/main" val="3936425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Callout 2 1"/>
          <p:cNvSpPr/>
          <p:nvPr/>
        </p:nvSpPr>
        <p:spPr>
          <a:xfrm>
            <a:off x="179510" y="4221088"/>
            <a:ext cx="2016225" cy="792090"/>
          </a:xfrm>
          <a:prstGeom prst="borderCallout2">
            <a:avLst>
              <a:gd name="adj1" fmla="val 40062"/>
              <a:gd name="adj2" fmla="val 104553"/>
              <a:gd name="adj3" fmla="val 32868"/>
              <a:gd name="adj4" fmla="val 142290"/>
              <a:gd name="adj5" fmla="val 21130"/>
              <a:gd name="adj6" fmla="val 165198"/>
            </a:avLst>
          </a:prstGeom>
          <a:solidFill>
            <a:srgbClr val="C00000"/>
          </a:solidFill>
          <a:ln w="762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/>
              <a:t>Allows us input fractions</a:t>
            </a:r>
          </a:p>
        </p:txBody>
      </p:sp>
      <p:sp>
        <p:nvSpPr>
          <p:cNvPr id="3" name="Line Callout 2 2"/>
          <p:cNvSpPr/>
          <p:nvPr/>
        </p:nvSpPr>
        <p:spPr>
          <a:xfrm>
            <a:off x="179511" y="2646165"/>
            <a:ext cx="2000581" cy="792090"/>
          </a:xfrm>
          <a:prstGeom prst="borderCallout2">
            <a:avLst>
              <a:gd name="adj1" fmla="val 40062"/>
              <a:gd name="adj2" fmla="val 104553"/>
              <a:gd name="adj3" fmla="val 186644"/>
              <a:gd name="adj4" fmla="val 118753"/>
              <a:gd name="adj5" fmla="val 186693"/>
              <a:gd name="adj6" fmla="val 162880"/>
            </a:avLst>
          </a:prstGeom>
          <a:solidFill>
            <a:srgbClr val="C00000"/>
          </a:solidFill>
          <a:ln w="762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/>
              <a:t>Allows us input mixed fractions</a:t>
            </a:r>
          </a:p>
        </p:txBody>
      </p:sp>
    </p:spTree>
    <p:extLst>
      <p:ext uri="{BB962C8B-B14F-4D97-AF65-F5344CB8AC3E}">
        <p14:creationId xmlns:p14="http://schemas.microsoft.com/office/powerpoint/2010/main" val="1844052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Callout 2 3"/>
          <p:cNvSpPr/>
          <p:nvPr/>
        </p:nvSpPr>
        <p:spPr>
          <a:xfrm>
            <a:off x="6804248" y="2492896"/>
            <a:ext cx="2160240" cy="1410132"/>
          </a:xfrm>
          <a:prstGeom prst="borderCallout2">
            <a:avLst>
              <a:gd name="adj1" fmla="val 68164"/>
              <a:gd name="adj2" fmla="val -3193"/>
              <a:gd name="adj3" fmla="val 106121"/>
              <a:gd name="adj4" fmla="val -9948"/>
              <a:gd name="adj5" fmla="val 113458"/>
              <a:gd name="adj6" fmla="val -24386"/>
            </a:avLst>
          </a:prstGeom>
          <a:solidFill>
            <a:srgbClr val="C00000"/>
          </a:solidFill>
          <a:ln w="762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/>
              <a:t>Allows us to proceed to the next piece of data when in</a:t>
            </a:r>
          </a:p>
          <a:p>
            <a:pPr algn="ctr"/>
            <a:r>
              <a:rPr lang="en-IE" dirty="0" smtClean="0"/>
              <a:t> STATS MODE </a:t>
            </a:r>
          </a:p>
        </p:txBody>
      </p:sp>
      <p:sp>
        <p:nvSpPr>
          <p:cNvPr id="5" name="Line Callout 2 4"/>
          <p:cNvSpPr/>
          <p:nvPr/>
        </p:nvSpPr>
        <p:spPr>
          <a:xfrm>
            <a:off x="6804248" y="4119052"/>
            <a:ext cx="2160240" cy="1872208"/>
          </a:xfrm>
          <a:prstGeom prst="borderCallout2">
            <a:avLst>
              <a:gd name="adj1" fmla="val 51306"/>
              <a:gd name="adj2" fmla="val 106"/>
              <a:gd name="adj3" fmla="val 17299"/>
              <a:gd name="adj4" fmla="val -5651"/>
              <a:gd name="adj5" fmla="val 9220"/>
              <a:gd name="adj6" fmla="val -14486"/>
            </a:avLst>
          </a:prstGeom>
          <a:solidFill>
            <a:srgbClr val="C00000"/>
          </a:solidFill>
          <a:ln w="762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/>
              <a:t>Transforms between standard fractions, recurring decimal</a:t>
            </a:r>
          </a:p>
          <a:p>
            <a:pPr algn="ctr"/>
            <a:r>
              <a:rPr lang="en-IE" dirty="0" smtClean="0"/>
              <a:t> (if applicable) </a:t>
            </a:r>
          </a:p>
          <a:p>
            <a:pPr algn="ctr"/>
            <a:r>
              <a:rPr lang="en-IE" dirty="0" smtClean="0"/>
              <a:t>and given decimal value ( to 10 digits)</a:t>
            </a:r>
          </a:p>
        </p:txBody>
      </p:sp>
    </p:spTree>
    <p:extLst>
      <p:ext uri="{BB962C8B-B14F-4D97-AF65-F5344CB8AC3E}">
        <p14:creationId xmlns:p14="http://schemas.microsoft.com/office/powerpoint/2010/main" val="417104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107504" y="620688"/>
                <a:ext cx="9145016" cy="4176464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r>
                  <a:rPr lang="en-IE" dirty="0" smtClean="0">
                    <a:solidFill>
                      <a:srgbClr val="C00000"/>
                    </a:solidFill>
                    <a:sym typeface="Wingdings 3"/>
                  </a:rPr>
                  <a:t>0:  RAND							       1:  R-DICE</a:t>
                </a:r>
              </a:p>
              <a:p>
                <a:r>
                  <a:rPr lang="en-IE" dirty="0">
                    <a:solidFill>
                      <a:srgbClr val="C00000"/>
                    </a:solidFill>
                  </a:rPr>
                  <a:t>Generates a pseudo </a:t>
                </a:r>
                <a:r>
                  <a:rPr lang="en-IE" dirty="0" smtClean="0">
                    <a:solidFill>
                      <a:srgbClr val="C00000"/>
                    </a:solidFill>
                  </a:rPr>
                  <a:t>					      Generates </a:t>
                </a:r>
                <a:r>
                  <a:rPr lang="en-IE" dirty="0">
                    <a:solidFill>
                      <a:srgbClr val="C00000"/>
                    </a:solidFill>
                  </a:rPr>
                  <a:t>a pseudo </a:t>
                </a:r>
                <a:endParaRPr lang="en-IE" dirty="0" smtClean="0">
                  <a:solidFill>
                    <a:srgbClr val="C00000"/>
                  </a:solidFill>
                </a:endParaRPr>
              </a:p>
              <a:p>
                <a:r>
                  <a:rPr lang="en-IE" dirty="0" smtClean="0">
                    <a:solidFill>
                      <a:srgbClr val="C00000"/>
                    </a:solidFill>
                  </a:rPr>
                  <a:t>random </a:t>
                </a:r>
                <a:r>
                  <a:rPr lang="en-IE" dirty="0">
                    <a:solidFill>
                      <a:srgbClr val="C00000"/>
                    </a:solidFill>
                  </a:rPr>
                  <a:t>number </a:t>
                </a:r>
                <a:r>
                  <a:rPr lang="en-IE" dirty="0" smtClean="0">
                    <a:solidFill>
                      <a:srgbClr val="C00000"/>
                    </a:solidFill>
                  </a:rPr>
                  <a:t>						      random whole number</a:t>
                </a:r>
                <a:endParaRPr lang="en-IE" dirty="0">
                  <a:solidFill>
                    <a:srgbClr val="C00000"/>
                  </a:solidFill>
                </a:endParaRPr>
              </a:p>
              <a:p>
                <a14:m>
                  <m:oMath xmlns:m="http://schemas.openxmlformats.org/officeDocument/2006/math">
                    <m:r>
                      <a:rPr lang="en-IE" b="0" i="1" smtClean="0">
                        <a:solidFill>
                          <a:srgbClr val="C00000"/>
                        </a:solidFill>
                        <a:latin typeface="Cambria Math"/>
                      </a:rPr>
                      <m:t>0</m:t>
                    </m:r>
                    <m:r>
                      <a:rPr lang="en-IE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&lt;</m:t>
                    </m:r>
                    <m:r>
                      <a:rPr lang="en-IE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𝑥</m:t>
                    </m:r>
                    <m:r>
                      <a:rPr lang="en-IE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&lt;1</m:t>
                    </m:r>
                  </m:oMath>
                </a14:m>
                <a:r>
                  <a:rPr lang="en-IE" dirty="0" smtClean="0">
                    <a:solidFill>
                      <a:srgbClr val="C00000"/>
                    </a:solidFill>
                  </a:rPr>
                  <a:t>							</a:t>
                </a:r>
                <a14:m>
                  <m:oMath xmlns:m="http://schemas.openxmlformats.org/officeDocument/2006/math">
                    <m:r>
                      <a:rPr lang="en-IE" b="0" i="1" smtClean="0">
                        <a:solidFill>
                          <a:srgbClr val="C00000"/>
                        </a:solidFill>
                        <a:latin typeface="Cambria Math"/>
                      </a:rPr>
                      <m:t>1</m:t>
                    </m:r>
                    <m:r>
                      <a:rPr lang="en-IE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≤</m:t>
                    </m:r>
                    <m:r>
                      <a:rPr lang="en-IE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𝑥</m:t>
                    </m:r>
                    <m:r>
                      <a:rPr lang="en-IE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≤6</m:t>
                    </m:r>
                  </m:oMath>
                </a14:m>
                <a:endParaRPr lang="en-IE" dirty="0">
                  <a:solidFill>
                    <a:srgbClr val="C00000"/>
                  </a:solidFill>
                </a:endParaRPr>
              </a:p>
              <a:p>
                <a:endParaRPr lang="en-IE" dirty="0" smtClean="0">
                  <a:solidFill>
                    <a:srgbClr val="C00000"/>
                  </a:solidFill>
                </a:endParaRPr>
              </a:p>
              <a:p>
                <a:r>
                  <a:rPr lang="en-IE" dirty="0" smtClean="0">
                    <a:solidFill>
                      <a:srgbClr val="C00000"/>
                    </a:solidFill>
                    <a:sym typeface="Wingdings 3"/>
                  </a:rPr>
                  <a:t>2:  R-COIN</a:t>
                </a:r>
                <a:r>
                  <a:rPr lang="en-IE" dirty="0">
                    <a:solidFill>
                      <a:srgbClr val="C00000"/>
                    </a:solidFill>
                    <a:sym typeface="Wingdings 3"/>
                  </a:rPr>
                  <a:t>					</a:t>
                </a:r>
                <a:r>
                  <a:rPr lang="en-IE" dirty="0" smtClean="0">
                    <a:solidFill>
                      <a:srgbClr val="C00000"/>
                    </a:solidFill>
                    <a:sym typeface="Wingdings 3"/>
                  </a:rPr>
                  <a:t>	       3:  R-INT</a:t>
                </a:r>
                <a:endParaRPr lang="en-IE" dirty="0">
                  <a:solidFill>
                    <a:srgbClr val="C00000"/>
                  </a:solidFill>
                  <a:sym typeface="Wingdings 3"/>
                </a:endParaRPr>
              </a:p>
              <a:p>
                <a:r>
                  <a:rPr lang="en-IE" dirty="0">
                    <a:solidFill>
                      <a:srgbClr val="C00000"/>
                    </a:solidFill>
                  </a:rPr>
                  <a:t>Generates a pseudo 				</a:t>
                </a:r>
                <a:r>
                  <a:rPr lang="en-IE" dirty="0" smtClean="0">
                    <a:solidFill>
                      <a:srgbClr val="C00000"/>
                    </a:solidFill>
                  </a:rPr>
                  <a:t>	      Generates </a:t>
                </a:r>
                <a:r>
                  <a:rPr lang="en-IE" dirty="0">
                    <a:solidFill>
                      <a:srgbClr val="C00000"/>
                    </a:solidFill>
                  </a:rPr>
                  <a:t>a pseudo </a:t>
                </a:r>
              </a:p>
              <a:p>
                <a:r>
                  <a:rPr lang="en-IE" dirty="0">
                    <a:solidFill>
                      <a:srgbClr val="C00000"/>
                    </a:solidFill>
                  </a:rPr>
                  <a:t>random </a:t>
                </a:r>
                <a:r>
                  <a:rPr lang="en-IE" dirty="0" smtClean="0">
                    <a:solidFill>
                      <a:srgbClr val="C00000"/>
                    </a:solidFill>
                  </a:rPr>
                  <a:t>whole number </a:t>
                </a:r>
                <a:r>
                  <a:rPr lang="en-IE" dirty="0">
                    <a:solidFill>
                      <a:srgbClr val="C00000"/>
                    </a:solidFill>
                  </a:rPr>
                  <a:t>				</a:t>
                </a:r>
                <a:r>
                  <a:rPr lang="en-IE" dirty="0" smtClean="0">
                    <a:solidFill>
                      <a:srgbClr val="C00000"/>
                    </a:solidFill>
                  </a:rPr>
                  <a:t>	      random </a:t>
                </a:r>
                <a:r>
                  <a:rPr lang="en-IE" dirty="0">
                    <a:solidFill>
                      <a:srgbClr val="C00000"/>
                    </a:solidFill>
                  </a:rPr>
                  <a:t>whole </a:t>
                </a:r>
                <a14:m>
                  <m:oMath xmlns:m="http://schemas.openxmlformats.org/officeDocument/2006/math">
                    <m:r>
                      <a:rPr lang="en-IE" i="1" smtClean="0">
                        <a:solidFill>
                          <a:srgbClr val="C00000"/>
                        </a:solidFill>
                        <a:latin typeface="Cambria Math"/>
                      </a:rPr>
                      <m:t>0</m:t>
                    </m:r>
                    <m:r>
                      <a:rPr lang="en-IE" i="1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≤</m:t>
                    </m:r>
                    <m:r>
                      <a:rPr lang="en-IE" i="1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𝑥</m:t>
                    </m:r>
                    <m:r>
                      <a:rPr lang="en-IE" i="1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≤1</m:t>
                    </m:r>
                  </m:oMath>
                </a14:m>
                <a:r>
                  <a:rPr lang="en-IE" b="0" i="1" dirty="0" smtClean="0">
                    <a:solidFill>
                      <a:srgbClr val="C00000"/>
                    </a:solidFill>
                    <a:latin typeface="Cambria Math"/>
                    <a:ea typeface="Cambria Math"/>
                  </a:rPr>
                  <a:t>     						       </a:t>
                </a:r>
                <a:r>
                  <a:rPr lang="en-IE" dirty="0" smtClean="0">
                    <a:solidFill>
                      <a:srgbClr val="C00000"/>
                    </a:solidFill>
                  </a:rPr>
                  <a:t>number </a:t>
                </a:r>
                <a:r>
                  <a:rPr lang="en-IE" b="0" dirty="0" smtClean="0">
                    <a:solidFill>
                      <a:srgbClr val="C00000"/>
                    </a:solidFill>
                    <a:latin typeface="Cambria Math"/>
                    <a:ea typeface="Cambria Math"/>
                  </a:rPr>
                  <a:t>between</a:t>
                </a:r>
                <a:endParaRPr lang="en-IE" b="0" i="0" dirty="0" smtClean="0">
                  <a:solidFill>
                    <a:srgbClr val="C00000"/>
                  </a:solidFill>
                  <a:latin typeface="Cambria Math"/>
                  <a:ea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IE" b="0" i="0" smtClean="0">
                          <a:solidFill>
                            <a:srgbClr val="C00000"/>
                          </a:solidFill>
                          <a:latin typeface="Cambria Math"/>
                          <a:ea typeface="Cambria Math"/>
                        </a:rPr>
                        <m:t>                                                                                                                                         </m:t>
                      </m:r>
                      <m:r>
                        <a:rPr lang="en-IE" b="0" i="1" smtClean="0">
                          <a:solidFill>
                            <a:srgbClr val="C00000"/>
                          </a:solidFill>
                          <a:latin typeface="Cambria Math"/>
                          <a:ea typeface="Cambria Math"/>
                        </a:rPr>
                        <m:t>0</m:t>
                      </m:r>
                      <m:r>
                        <a:rPr lang="en-IE" i="1">
                          <a:solidFill>
                            <a:srgbClr val="C00000"/>
                          </a:solidFill>
                          <a:latin typeface="Cambria Math"/>
                          <a:ea typeface="Cambria Math"/>
                        </a:rPr>
                        <m:t>≤</m:t>
                      </m:r>
                      <m:r>
                        <a:rPr lang="en-IE" i="1">
                          <a:solidFill>
                            <a:srgbClr val="C00000"/>
                          </a:solidFill>
                          <a:latin typeface="Cambria Math"/>
                          <a:ea typeface="Cambria Math"/>
                        </a:rPr>
                        <m:t>𝑥</m:t>
                      </m:r>
                      <m:r>
                        <a:rPr lang="en-IE" i="1">
                          <a:solidFill>
                            <a:srgbClr val="C00000"/>
                          </a:solidFill>
                          <a:latin typeface="Cambria Math"/>
                          <a:ea typeface="Cambria Math"/>
                        </a:rPr>
                        <m:t>≤99</m:t>
                      </m:r>
                    </m:oMath>
                  </m:oMathPara>
                </a14:m>
                <a:endParaRPr lang="en-IE" dirty="0">
                  <a:solidFill>
                    <a:srgbClr val="C00000"/>
                  </a:solidFill>
                </a:endParaRPr>
              </a:p>
              <a:p>
                <a:endParaRPr lang="en-IE" dirty="0" smtClean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620688"/>
                <a:ext cx="9145016" cy="4176464"/>
              </a:xfrm>
              <a:prstGeom prst="rect">
                <a:avLst/>
              </a:prstGeom>
              <a:blipFill rotWithShape="1">
                <a:blip r:embed="rId2"/>
                <a:stretch>
                  <a:fillRect l="-600" t="-73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8412" y="784800"/>
            <a:ext cx="4067175" cy="1381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Line Callout 2 2">
            <a:hlinkClick r:id="rId4" action="ppaction://hlinkfile"/>
          </p:cNvPr>
          <p:cNvSpPr/>
          <p:nvPr/>
        </p:nvSpPr>
        <p:spPr>
          <a:xfrm>
            <a:off x="85357" y="3203554"/>
            <a:ext cx="2160240" cy="3177774"/>
          </a:xfrm>
          <a:prstGeom prst="borderCallout2">
            <a:avLst>
              <a:gd name="adj1" fmla="val -454"/>
              <a:gd name="adj2" fmla="val 23195"/>
              <a:gd name="adj3" fmla="val 378"/>
              <a:gd name="adj4" fmla="val 100210"/>
              <a:gd name="adj5" fmla="val 43971"/>
              <a:gd name="adj6" fmla="val 128852"/>
            </a:avLst>
          </a:prstGeom>
          <a:solidFill>
            <a:srgbClr val="C00000"/>
          </a:solidFill>
          <a:ln w="762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IE" dirty="0" smtClean="0"/>
              <a:t>RANDOM</a:t>
            </a:r>
          </a:p>
          <a:p>
            <a:pPr algn="ctr"/>
            <a:r>
              <a:rPr lang="en-IE" dirty="0" smtClean="0"/>
              <a:t>Allows access to the Random function within the calculator</a:t>
            </a:r>
          </a:p>
          <a:p>
            <a:pPr algn="ctr"/>
            <a:endParaRPr lang="en-IE" dirty="0" smtClean="0"/>
          </a:p>
          <a:p>
            <a:pPr algn="ctr"/>
            <a:endParaRPr lang="en-IE" dirty="0"/>
          </a:p>
          <a:p>
            <a:pPr algn="ctr"/>
            <a:r>
              <a:rPr lang="en-IE" dirty="0" smtClean="0"/>
              <a:t>once choice is made keep pressing </a:t>
            </a:r>
          </a:p>
          <a:p>
            <a:pPr algn="ctr"/>
            <a:endParaRPr lang="en-IE" dirty="0"/>
          </a:p>
          <a:p>
            <a:pPr algn="ctr"/>
            <a:r>
              <a:rPr lang="en-IE" dirty="0" smtClean="0"/>
              <a:t>To obtain another random number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589792" y="4365104"/>
            <a:ext cx="1044000" cy="432048"/>
            <a:chOff x="1916669" y="710626"/>
            <a:chExt cx="1044000" cy="432048"/>
          </a:xfrm>
        </p:grpSpPr>
        <p:sp>
          <p:nvSpPr>
            <p:cNvPr id="6" name="Rounded Rectangle 5"/>
            <p:cNvSpPr/>
            <p:nvPr/>
          </p:nvSpPr>
          <p:spPr>
            <a:xfrm>
              <a:off x="1916669" y="710626"/>
              <a:ext cx="1044000" cy="432048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1983379" y="775292"/>
              <a:ext cx="506165" cy="3060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en-IE" dirty="0" smtClean="0">
                  <a:solidFill>
                    <a:schemeClr val="tx1"/>
                  </a:solidFill>
                </a:rPr>
                <a:t>2nd</a:t>
              </a:r>
              <a:r>
                <a:rPr lang="en-IE" dirty="0">
                  <a:solidFill>
                    <a:schemeClr val="tx1"/>
                  </a:solidFill>
                </a:rPr>
                <a:t>F</a:t>
              </a:r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2583301" y="775292"/>
              <a:ext cx="324000" cy="3060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en-IE" sz="1600" b="1" dirty="0" smtClean="0">
                  <a:solidFill>
                    <a:schemeClr val="tx1"/>
                  </a:solidFill>
                </a:rPr>
                <a:t>  7</a:t>
              </a:r>
              <a:endParaRPr lang="en-IE" sz="16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9" name="Rounded Rectangle 8"/>
          <p:cNvSpPr/>
          <p:nvPr/>
        </p:nvSpPr>
        <p:spPr>
          <a:xfrm>
            <a:off x="999234" y="5445224"/>
            <a:ext cx="288000" cy="288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en-IE" sz="1600" b="1" dirty="0" smtClean="0">
                <a:solidFill>
                  <a:schemeClr val="tx1"/>
                </a:solidFill>
              </a:rPr>
              <a:t> </a:t>
            </a:r>
            <a:r>
              <a:rPr lang="en-IE" sz="2400" b="1" dirty="0" smtClean="0">
                <a:solidFill>
                  <a:schemeClr val="tx1"/>
                </a:solidFill>
              </a:rPr>
              <a:t>=</a:t>
            </a:r>
            <a:endParaRPr lang="en-IE" sz="2400" b="1" dirty="0">
              <a:solidFill>
                <a:schemeClr val="tx1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6817698" y="3590432"/>
            <a:ext cx="2439045" cy="774672"/>
            <a:chOff x="6960540" y="-43728"/>
            <a:chExt cx="2439045" cy="774672"/>
          </a:xfrm>
        </p:grpSpPr>
        <p:sp>
          <p:nvSpPr>
            <p:cNvPr id="11" name="Rounded Rectangle 10">
              <a:hlinkClick r:id="rId5" action="ppaction://hlinkpres?slideindex=1&amp;slidetitle="/>
            </p:cNvPr>
            <p:cNvSpPr/>
            <p:nvPr/>
          </p:nvSpPr>
          <p:spPr>
            <a:xfrm>
              <a:off x="6960540" y="-43728"/>
              <a:ext cx="1642244" cy="774672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E" dirty="0" smtClean="0">
                  <a:solidFill>
                    <a:srgbClr val="C00000"/>
                  </a:solidFill>
                </a:rPr>
                <a:t>RAND</a:t>
              </a:r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8319465" y="-16432"/>
              <a:ext cx="1080120" cy="72008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E" sz="5400" dirty="0" smtClean="0">
                  <a:solidFill>
                    <a:srgbClr val="C00000"/>
                  </a:solidFill>
                  <a:sym typeface="Wingdings"/>
                </a:rPr>
                <a:t></a:t>
              </a:r>
              <a:endParaRPr lang="en-IE" sz="5400" dirty="0"/>
            </a:p>
          </p:txBody>
        </p:sp>
      </p:grpSp>
    </p:spTree>
    <p:extLst>
      <p:ext uri="{BB962C8B-B14F-4D97-AF65-F5344CB8AC3E}">
        <p14:creationId xmlns:p14="http://schemas.microsoft.com/office/powerpoint/2010/main" val="3829991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8" name="Line Callout 2 7"/>
              <p:cNvSpPr/>
              <p:nvPr/>
            </p:nvSpPr>
            <p:spPr>
              <a:xfrm>
                <a:off x="75627" y="1786079"/>
                <a:ext cx="2264126" cy="3636153"/>
              </a:xfrm>
              <a:prstGeom prst="borderCallout2">
                <a:avLst>
                  <a:gd name="adj1" fmla="val 56857"/>
                  <a:gd name="adj2" fmla="val 100109"/>
                  <a:gd name="adj3" fmla="val 76585"/>
                  <a:gd name="adj4" fmla="val 115159"/>
                  <a:gd name="adj5" fmla="val 76838"/>
                  <a:gd name="adj6" fmla="val 151781"/>
                </a:avLst>
              </a:prstGeom>
              <a:solidFill>
                <a:srgbClr val="C00000"/>
              </a:solidFill>
              <a:ln w="76200">
                <a:solidFill>
                  <a:srgbClr val="FFFF00"/>
                </a:solidFill>
                <a:headEnd type="none" w="med" len="med"/>
                <a:tailEnd type="triangl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IE" dirty="0" smtClean="0"/>
                  <a:t>Rectangular coordinates are of the form (</a:t>
                </a:r>
                <a:r>
                  <a:rPr lang="en-IE" dirty="0" err="1" smtClean="0"/>
                  <a:t>x,y</a:t>
                </a:r>
                <a:r>
                  <a:rPr lang="en-IE" dirty="0" smtClean="0"/>
                  <a:t>) </a:t>
                </a:r>
              </a:p>
              <a:p>
                <a:pPr algn="ctr"/>
                <a:endParaRPr lang="en-IE" dirty="0" smtClean="0"/>
              </a:p>
              <a:p>
                <a:pPr algn="ctr"/>
                <a:r>
                  <a:rPr lang="en-IE" dirty="0" smtClean="0"/>
                  <a:t>Polar coordinates are of the form ( r,</a:t>
                </a:r>
                <a:r>
                  <a:rPr lang="el-GR" dirty="0">
                    <a:latin typeface="Cambria Math"/>
                    <a:ea typeface="Cambria Math"/>
                  </a:rPr>
                  <a:t> θ</a:t>
                </a:r>
                <a:r>
                  <a:rPr lang="en-IE" dirty="0" smtClean="0">
                    <a:latin typeface="Cambria Math"/>
                    <a:ea typeface="Cambria Math"/>
                  </a:rPr>
                  <a:t>)</a:t>
                </a:r>
              </a:p>
              <a:p>
                <a:pPr algn="ctr"/>
                <a:r>
                  <a:rPr lang="en-IE" dirty="0" smtClean="0"/>
                  <a:t> </a:t>
                </a:r>
                <a:endParaRPr lang="en-IE" dirty="0" smtClean="0"/>
              </a:p>
              <a:p>
                <a:pPr algn="ctr"/>
                <a14:m>
                  <m:oMath xmlns:m="http://schemas.openxmlformats.org/officeDocument/2006/math">
                    <m:r>
                      <a:rPr lang="en-IE" i="1">
                        <a:latin typeface="Cambria Math"/>
                        <a:ea typeface="Cambria Math"/>
                      </a:rPr>
                      <m:t>→</m:t>
                    </m:r>
                    <m:r>
                      <a:rPr lang="en-IE" i="1">
                        <a:latin typeface="Cambria Math"/>
                        <a:ea typeface="Cambria Math"/>
                      </a:rPr>
                      <m:t>𝑟</m:t>
                    </m:r>
                    <m:r>
                      <a:rPr lang="en-IE" i="1">
                        <a:latin typeface="Cambria Math"/>
                        <a:ea typeface="Cambria Math"/>
                      </a:rPr>
                      <m:t>𝜃</m:t>
                    </m:r>
                  </m:oMath>
                </a14:m>
                <a:r>
                  <a:rPr lang="en-IE" dirty="0"/>
                  <a:t>  converts Rectangular to Polar</a:t>
                </a:r>
              </a:p>
              <a:p>
                <a:pPr algn="ctr"/>
                <a:endParaRPr lang="en-IE" dirty="0" smtClean="0"/>
              </a:p>
              <a:p>
                <a:pPr algn="ctr"/>
                <a14:m>
                  <m:oMath xmlns:m="http://schemas.openxmlformats.org/officeDocument/2006/math">
                    <m:r>
                      <a:rPr lang="en-IE" i="1">
                        <a:latin typeface="Cambria Math"/>
                        <a:ea typeface="Cambria Math"/>
                      </a:rPr>
                      <m:t>→</m:t>
                    </m:r>
                    <m:r>
                      <a:rPr lang="en-IE" b="0" i="1" smtClean="0">
                        <a:latin typeface="Cambria Math"/>
                        <a:ea typeface="Cambria Math"/>
                      </a:rPr>
                      <m:t>𝑥𝑦</m:t>
                    </m:r>
                  </m:oMath>
                </a14:m>
                <a:r>
                  <a:rPr lang="en-IE" dirty="0"/>
                  <a:t>   convertsPolar to Rectangular </a:t>
                </a:r>
                <a:endParaRPr lang="en-IE" dirty="0" smtClean="0"/>
              </a:p>
              <a:p>
                <a:pPr algn="ctr"/>
                <a:endParaRPr lang="en-IE" dirty="0"/>
              </a:p>
            </p:txBody>
          </p:sp>
        </mc:Choice>
        <mc:Fallback>
          <p:sp>
            <p:nvSpPr>
              <p:cNvPr id="8" name="Line Callout 2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27" y="1786079"/>
                <a:ext cx="2264126" cy="3636153"/>
              </a:xfrm>
              <a:prstGeom prst="borderCallout2">
                <a:avLst>
                  <a:gd name="adj1" fmla="val 56857"/>
                  <a:gd name="adj2" fmla="val 100109"/>
                  <a:gd name="adj3" fmla="val 76585"/>
                  <a:gd name="adj4" fmla="val 115159"/>
                  <a:gd name="adj5" fmla="val 76838"/>
                  <a:gd name="adj6" fmla="val 151781"/>
                </a:avLst>
              </a:prstGeom>
              <a:blipFill rotWithShape="1">
                <a:blip r:embed="rId2"/>
                <a:stretch>
                  <a:fillRect t="-164"/>
                </a:stretch>
              </a:blipFill>
              <a:ln w="76200">
                <a:solidFill>
                  <a:srgbClr val="FFFF00"/>
                </a:solidFill>
                <a:headEnd type="none" w="med" len="med"/>
                <a:tailEnd type="triangle" w="med" len="med"/>
              </a:ln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 10"/>
          <p:cNvSpPr/>
          <p:nvPr/>
        </p:nvSpPr>
        <p:spPr>
          <a:xfrm>
            <a:off x="6922381" y="908720"/>
            <a:ext cx="2114115" cy="9976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IE" sz="2200" b="1" dirty="0" smtClean="0">
                <a:solidFill>
                  <a:srgbClr val="C00000"/>
                </a:solidFill>
                <a:sym typeface="Wingdings 3"/>
              </a:rPr>
              <a:t>E.g. 	</a:t>
            </a:r>
          </a:p>
          <a:p>
            <a:r>
              <a:rPr lang="en-IE" sz="2200" b="1" dirty="0" smtClean="0">
                <a:solidFill>
                  <a:srgbClr val="C00000"/>
                </a:solidFill>
                <a:sym typeface="Wingdings 3"/>
              </a:rPr>
              <a:t>Express 1+ 2i  </a:t>
            </a:r>
          </a:p>
          <a:p>
            <a:r>
              <a:rPr lang="en-IE" sz="2200" b="1" dirty="0" smtClean="0">
                <a:solidFill>
                  <a:srgbClr val="C00000"/>
                </a:solidFill>
                <a:sym typeface="Wingdings 3"/>
              </a:rPr>
              <a:t>in Polar form</a:t>
            </a:r>
            <a:endParaRPr lang="en-IE" sz="2200" dirty="0" smtClean="0">
              <a:solidFill>
                <a:srgbClr val="C0000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3602" y="774752"/>
            <a:ext cx="4076700" cy="140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" name="Group 3"/>
          <p:cNvGrpSpPr/>
          <p:nvPr/>
        </p:nvGrpSpPr>
        <p:grpSpPr>
          <a:xfrm>
            <a:off x="7189415" y="1988840"/>
            <a:ext cx="1343025" cy="381000"/>
            <a:chOff x="7020272" y="2826528"/>
            <a:chExt cx="1343025" cy="381000"/>
          </a:xfrm>
        </p:grpSpPr>
        <p:pic>
          <p:nvPicPr>
            <p:cNvPr id="6147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20272" y="2826528"/>
              <a:ext cx="1343025" cy="381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3" name="Group 2"/>
            <p:cNvGrpSpPr/>
            <p:nvPr/>
          </p:nvGrpSpPr>
          <p:grpSpPr>
            <a:xfrm>
              <a:off x="7168702" y="2845340"/>
              <a:ext cx="1035514" cy="291412"/>
              <a:chOff x="7008552" y="3461596"/>
              <a:chExt cx="1035514" cy="291412"/>
            </a:xfrm>
          </p:grpSpPr>
          <p:sp>
            <p:nvSpPr>
              <p:cNvPr id="2" name="Rounded Rectangle 1"/>
              <p:cNvSpPr/>
              <p:nvPr/>
            </p:nvSpPr>
            <p:spPr>
              <a:xfrm>
                <a:off x="7380312" y="3501008"/>
                <a:ext cx="324000" cy="252000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E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9" name="Rounded Rectangle 8"/>
              <p:cNvSpPr/>
              <p:nvPr/>
            </p:nvSpPr>
            <p:spPr>
              <a:xfrm>
                <a:off x="7008552" y="3461596"/>
                <a:ext cx="1035514" cy="216024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IE" sz="1200" b="1" dirty="0">
                    <a:solidFill>
                      <a:schemeClr val="tx1"/>
                    </a:solidFill>
                  </a:rPr>
                  <a:t>,</a:t>
                </a:r>
              </a:p>
              <a:p>
                <a:pPr algn="ctr"/>
                <a:r>
                  <a:rPr lang="en-IE" sz="900" b="1" dirty="0" smtClean="0">
                    <a:solidFill>
                      <a:schemeClr val="tx1"/>
                    </a:solidFill>
                  </a:rPr>
                  <a:t>(</a:t>
                </a:r>
                <a:r>
                  <a:rPr lang="en-IE" sz="900" b="1" dirty="0" err="1" smtClean="0">
                    <a:solidFill>
                      <a:schemeClr val="tx1"/>
                    </a:solidFill>
                  </a:rPr>
                  <a:t>x.y</a:t>
                </a:r>
                <a:r>
                  <a:rPr lang="en-IE" sz="900" b="1" dirty="0" smtClean="0">
                    <a:solidFill>
                      <a:schemeClr val="tx1"/>
                    </a:solidFill>
                  </a:rPr>
                  <a:t>)</a:t>
                </a:r>
                <a:endParaRPr lang="en-IE" sz="900" b="1" dirty="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13" name="Rounded Rectangle 12"/>
          <p:cNvSpPr/>
          <p:nvPr/>
        </p:nvSpPr>
        <p:spPr>
          <a:xfrm>
            <a:off x="7240863" y="2492896"/>
            <a:ext cx="648000" cy="252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1600" b="1" dirty="0" smtClean="0">
                <a:solidFill>
                  <a:srgbClr val="FF0000"/>
                </a:solidFill>
              </a:rPr>
              <a:t>2ndF</a:t>
            </a:r>
            <a:endParaRPr lang="en-IE" sz="1600" b="1" dirty="0">
              <a:solidFill>
                <a:srgbClr val="FF0000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7946379" y="2492896"/>
            <a:ext cx="324000" cy="252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b="1" dirty="0">
                <a:solidFill>
                  <a:schemeClr val="tx1"/>
                </a:solidFill>
              </a:rPr>
              <a:t>8</a:t>
            </a: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3175" y="788908"/>
            <a:ext cx="4057650" cy="140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6772349" y="3212976"/>
            <a:ext cx="2339752" cy="9976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200" b="1" dirty="0" smtClean="0">
                <a:solidFill>
                  <a:srgbClr val="C00000"/>
                </a:solidFill>
                <a:sym typeface="Wingdings 3"/>
              </a:rPr>
              <a:t>These are automatically stored as X and Y to be used in a later calculation</a:t>
            </a:r>
            <a:r>
              <a:rPr lang="en-IE" sz="2200" b="1" dirty="0" smtClean="0">
                <a:solidFill>
                  <a:srgbClr val="C00000"/>
                </a:solidFill>
                <a:sym typeface="Wingdings 3"/>
              </a:rPr>
              <a:t>.</a:t>
            </a:r>
            <a:endParaRPr lang="en-IE" sz="2200" dirty="0" smtClean="0">
              <a:solidFill>
                <a:srgbClr val="C00000"/>
              </a:solidFill>
            </a:endParaRPr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0683" y="785970"/>
            <a:ext cx="4057650" cy="1381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6933" y="775337"/>
            <a:ext cx="4067175" cy="140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Rounded Rectangle 16"/>
          <p:cNvSpPr/>
          <p:nvPr/>
        </p:nvSpPr>
        <p:spPr>
          <a:xfrm>
            <a:off x="7380312" y="4581128"/>
            <a:ext cx="540000" cy="252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1600" b="1" dirty="0" smtClean="0">
                <a:solidFill>
                  <a:srgbClr val="00B050"/>
                </a:solidFill>
              </a:rPr>
              <a:t>RCL</a:t>
            </a:r>
            <a:endParaRPr lang="en-IE" sz="1600" b="1" dirty="0">
              <a:solidFill>
                <a:srgbClr val="00B050"/>
              </a:solidFill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8085828" y="4581128"/>
            <a:ext cx="540000" cy="252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1600" b="1" dirty="0" smtClean="0">
                <a:solidFill>
                  <a:srgbClr val="00B050"/>
                </a:solidFill>
              </a:rPr>
              <a:t>RCL</a:t>
            </a:r>
            <a:endParaRPr lang="en-IE" sz="1600" b="1" dirty="0">
              <a:solidFill>
                <a:srgbClr val="00B050"/>
              </a:solidFill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7380312" y="5049208"/>
            <a:ext cx="540000" cy="252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1600" b="1" dirty="0" smtClean="0">
                <a:solidFill>
                  <a:srgbClr val="00B050"/>
                </a:solidFill>
              </a:rPr>
              <a:t>RCL</a:t>
            </a:r>
            <a:endParaRPr lang="en-IE" sz="1600" b="1" dirty="0">
              <a:solidFill>
                <a:srgbClr val="00B050"/>
              </a:solidFill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8085828" y="5049208"/>
            <a:ext cx="540000" cy="252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1600" b="1" dirty="0" smtClean="0">
                <a:solidFill>
                  <a:srgbClr val="00B050"/>
                </a:solidFill>
              </a:rPr>
              <a:t>STO</a:t>
            </a:r>
            <a:endParaRPr lang="en-IE" sz="16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732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 animBg="1"/>
      <p:bldP spid="14" grpId="0" animBg="1"/>
      <p:bldP spid="15" grpId="0"/>
      <p:bldP spid="17" grpId="0" animBg="1"/>
      <p:bldP spid="18" grpId="0" animBg="1"/>
      <p:bldP spid="19" grpId="0" animBg="1"/>
      <p:bldP spid="20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8248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Callout 2 3"/>
          <p:cNvSpPr/>
          <p:nvPr/>
        </p:nvSpPr>
        <p:spPr>
          <a:xfrm>
            <a:off x="179512" y="2420888"/>
            <a:ext cx="2088232" cy="1842180"/>
          </a:xfrm>
          <a:prstGeom prst="borderCallout2">
            <a:avLst>
              <a:gd name="adj1" fmla="val 99106"/>
              <a:gd name="adj2" fmla="val 48557"/>
              <a:gd name="adj3" fmla="val 129972"/>
              <a:gd name="adj4" fmla="val 87296"/>
              <a:gd name="adj5" fmla="val 137971"/>
              <a:gd name="adj6" fmla="val 124776"/>
            </a:avLst>
          </a:prstGeom>
          <a:solidFill>
            <a:srgbClr val="C00000"/>
          </a:solidFill>
          <a:ln w="762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/>
              <a:t>Factorial</a:t>
            </a:r>
          </a:p>
          <a:p>
            <a:pPr algn="ctr"/>
            <a:r>
              <a:rPr lang="en-IE" dirty="0" smtClean="0"/>
              <a:t>e.g.</a:t>
            </a:r>
          </a:p>
          <a:p>
            <a:pPr algn="ctr"/>
            <a:r>
              <a:rPr lang="en-IE" dirty="0" smtClean="0"/>
              <a:t>6! </a:t>
            </a:r>
          </a:p>
          <a:p>
            <a:pPr algn="ctr"/>
            <a:r>
              <a:rPr lang="en-IE" dirty="0" smtClean="0"/>
              <a:t> 6 x 5 x 4 x 3 x 2 x 1</a:t>
            </a:r>
          </a:p>
          <a:p>
            <a:pPr algn="ctr"/>
            <a:r>
              <a:rPr lang="en-IE" dirty="0" smtClean="0"/>
              <a:t>120</a:t>
            </a:r>
          </a:p>
        </p:txBody>
      </p:sp>
    </p:spTree>
    <p:extLst>
      <p:ext uri="{BB962C8B-B14F-4D97-AF65-F5344CB8AC3E}">
        <p14:creationId xmlns:p14="http://schemas.microsoft.com/office/powerpoint/2010/main" val="2294329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Line Callout 2 5">
            <a:hlinkClick r:id="rId2" action="ppaction://hlinkpres?slideindex=1&amp;slidetitle="/>
          </p:cNvPr>
          <p:cNvSpPr/>
          <p:nvPr/>
        </p:nvSpPr>
        <p:spPr>
          <a:xfrm>
            <a:off x="179512" y="4404916"/>
            <a:ext cx="2160240" cy="536252"/>
          </a:xfrm>
          <a:prstGeom prst="borderCallout2">
            <a:avLst>
              <a:gd name="adj1" fmla="val 103130"/>
              <a:gd name="adj2" fmla="val 100156"/>
              <a:gd name="adj3" fmla="val 111493"/>
              <a:gd name="adj4" fmla="val 110992"/>
              <a:gd name="adj5" fmla="val 109657"/>
              <a:gd name="adj6" fmla="val 157183"/>
            </a:avLst>
          </a:prstGeom>
          <a:solidFill>
            <a:srgbClr val="C00000"/>
          </a:solidFill>
          <a:ln w="762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/>
              <a:t>Combinations</a:t>
            </a:r>
          </a:p>
        </p:txBody>
      </p:sp>
      <p:sp>
        <p:nvSpPr>
          <p:cNvPr id="3" name="Rounded Rectangle 2">
            <a:hlinkClick r:id="rId3" action="ppaction://hlinkpres?slideindex=1&amp;slidetitle="/>
          </p:cNvPr>
          <p:cNvSpPr/>
          <p:nvPr/>
        </p:nvSpPr>
        <p:spPr>
          <a:xfrm>
            <a:off x="8100392" y="260648"/>
            <a:ext cx="805611" cy="72008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/>
            <a:r>
              <a:rPr lang="en-IE" sz="6600" dirty="0" smtClean="0">
                <a:solidFill>
                  <a:srgbClr val="C00000"/>
                </a:solidFill>
                <a:sym typeface="Wingdings"/>
              </a:rPr>
              <a:t></a:t>
            </a:r>
            <a:endParaRPr lang="en-IE" sz="2000" dirty="0">
              <a:solidFill>
                <a:srgbClr val="C00000"/>
              </a:solidFill>
            </a:endParaRPr>
          </a:p>
        </p:txBody>
      </p:sp>
      <p:sp>
        <p:nvSpPr>
          <p:cNvPr id="4" name="Rounded Rectangle 3">
            <a:hlinkClick r:id="rId4" action="ppaction://hlinkpres?slideindex=1&amp;slidetitle="/>
          </p:cNvPr>
          <p:cNvSpPr/>
          <p:nvPr/>
        </p:nvSpPr>
        <p:spPr>
          <a:xfrm>
            <a:off x="8100392" y="1124744"/>
            <a:ext cx="805611" cy="72008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/>
            <a:r>
              <a:rPr lang="en-IE" sz="6600" dirty="0" smtClean="0">
                <a:solidFill>
                  <a:srgbClr val="C00000"/>
                </a:solidFill>
                <a:sym typeface="Wingdings"/>
              </a:rPr>
              <a:t></a:t>
            </a:r>
            <a:endParaRPr lang="en-IE" sz="2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9927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Callout 2 1"/>
          <p:cNvSpPr/>
          <p:nvPr/>
        </p:nvSpPr>
        <p:spPr>
          <a:xfrm>
            <a:off x="179512" y="4036435"/>
            <a:ext cx="2160240" cy="623564"/>
          </a:xfrm>
          <a:prstGeom prst="borderCallout2">
            <a:avLst>
              <a:gd name="adj1" fmla="val 96668"/>
              <a:gd name="adj2" fmla="val 47382"/>
              <a:gd name="adj3" fmla="val 148764"/>
              <a:gd name="adj4" fmla="val 100547"/>
              <a:gd name="adj5" fmla="val 149232"/>
              <a:gd name="adj6" fmla="val 191816"/>
            </a:avLst>
          </a:prstGeom>
          <a:solidFill>
            <a:srgbClr val="C00000"/>
          </a:solidFill>
          <a:ln w="762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/>
              <a:t>Permutations</a:t>
            </a:r>
          </a:p>
        </p:txBody>
      </p:sp>
    </p:spTree>
    <p:extLst>
      <p:ext uri="{BB962C8B-B14F-4D97-AF65-F5344CB8AC3E}">
        <p14:creationId xmlns:p14="http://schemas.microsoft.com/office/powerpoint/2010/main" val="4184027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Callout 2 1"/>
          <p:cNvSpPr/>
          <p:nvPr/>
        </p:nvSpPr>
        <p:spPr>
          <a:xfrm>
            <a:off x="7020272" y="3204180"/>
            <a:ext cx="1512168" cy="1368152"/>
          </a:xfrm>
          <a:prstGeom prst="borderCallout2">
            <a:avLst>
              <a:gd name="adj1" fmla="val 97309"/>
              <a:gd name="adj2" fmla="val 53429"/>
              <a:gd name="adj3" fmla="val 121389"/>
              <a:gd name="adj4" fmla="val -837"/>
              <a:gd name="adj5" fmla="val 132166"/>
              <a:gd name="adj6" fmla="val -39774"/>
            </a:avLst>
          </a:prstGeom>
          <a:solidFill>
            <a:srgbClr val="C00000"/>
          </a:solidFill>
          <a:ln w="762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/>
              <a:t>Converts numbers</a:t>
            </a:r>
          </a:p>
          <a:p>
            <a:pPr algn="ctr"/>
            <a:r>
              <a:rPr lang="en-IE" dirty="0" smtClean="0"/>
              <a:t>between bases</a:t>
            </a:r>
          </a:p>
        </p:txBody>
      </p:sp>
    </p:spTree>
    <p:extLst>
      <p:ext uri="{BB962C8B-B14F-4D97-AF65-F5344CB8AC3E}">
        <p14:creationId xmlns:p14="http://schemas.microsoft.com/office/powerpoint/2010/main" val="3578837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8032" y="1028700"/>
            <a:ext cx="8676456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00210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IE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4692524"/>
              </p:ext>
            </p:extLst>
          </p:nvPr>
        </p:nvGraphicFramePr>
        <p:xfrm>
          <a:off x="1524000" y="1397000"/>
          <a:ext cx="6095999" cy="3235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0857"/>
                <a:gridCol w="870857"/>
                <a:gridCol w="870857"/>
                <a:gridCol w="870857"/>
                <a:gridCol w="870857"/>
                <a:gridCol w="870857"/>
                <a:gridCol w="870857"/>
              </a:tblGrid>
              <a:tr h="370840">
                <a:tc>
                  <a:txBody>
                    <a:bodyPr/>
                    <a:lstStyle/>
                    <a:p>
                      <a:r>
                        <a:rPr lang="en-IE" dirty="0" smtClean="0"/>
                        <a:t>Base 2</a:t>
                      </a:r>
                    </a:p>
                    <a:p>
                      <a:r>
                        <a:rPr lang="en-IE" dirty="0" smtClean="0"/>
                        <a:t>Bin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Base 5</a:t>
                      </a:r>
                    </a:p>
                    <a:p>
                      <a:r>
                        <a:rPr lang="en-IE" dirty="0" smtClean="0"/>
                        <a:t>Pen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Base 8</a:t>
                      </a:r>
                    </a:p>
                    <a:p>
                      <a:r>
                        <a:rPr lang="en-IE" dirty="0" err="1" smtClean="0"/>
                        <a:t>oct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4309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Callout 2 1">
            <a:hlinkClick r:id="rId2" action="ppaction://hlinkpres?slideindex=1&amp;slidetitle="/>
          </p:cNvPr>
          <p:cNvSpPr/>
          <p:nvPr/>
        </p:nvSpPr>
        <p:spPr>
          <a:xfrm>
            <a:off x="539552" y="3717032"/>
            <a:ext cx="1584176" cy="1296143"/>
          </a:xfrm>
          <a:prstGeom prst="borderCallout2">
            <a:avLst>
              <a:gd name="adj1" fmla="val 103130"/>
              <a:gd name="adj2" fmla="val 100156"/>
              <a:gd name="adj3" fmla="val 117569"/>
              <a:gd name="adj4" fmla="val 114840"/>
              <a:gd name="adj5" fmla="val 124361"/>
              <a:gd name="adj6" fmla="val 143140"/>
            </a:avLst>
          </a:prstGeom>
          <a:solidFill>
            <a:srgbClr val="C00000"/>
          </a:solidFill>
          <a:ln w="762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/>
              <a:t>Converts straight to percentages</a:t>
            </a:r>
          </a:p>
        </p:txBody>
      </p:sp>
      <p:sp>
        <p:nvSpPr>
          <p:cNvPr id="3" name="Rectangle 2"/>
          <p:cNvSpPr/>
          <p:nvPr/>
        </p:nvSpPr>
        <p:spPr>
          <a:xfrm>
            <a:off x="6178501" y="2348880"/>
            <a:ext cx="2592000" cy="396044"/>
          </a:xfrm>
          <a:prstGeom prst="rect">
            <a:avLst/>
          </a:prstGeom>
          <a:solidFill>
            <a:schemeClr val="bg1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IE" sz="2000" b="1" dirty="0" smtClean="0">
                <a:solidFill>
                  <a:srgbClr val="C00000"/>
                </a:solidFill>
                <a:sym typeface="Wingdings 3"/>
              </a:rPr>
              <a:t>E.g.  Find 25% of 62</a:t>
            </a:r>
            <a:endParaRPr lang="en-IE" sz="2000" b="1" dirty="0">
              <a:solidFill>
                <a:srgbClr val="C00000"/>
              </a:solidFill>
              <a:sym typeface="Wingdings 3"/>
            </a:endParaRPr>
          </a:p>
          <a:p>
            <a:pPr algn="ctr"/>
            <a:endParaRPr lang="en-IE" sz="2000" b="1" dirty="0" smtClean="0">
              <a:solidFill>
                <a:srgbClr val="C00000"/>
              </a:solidFill>
              <a:sym typeface="Wingdings 3"/>
            </a:endParaRPr>
          </a:p>
          <a:p>
            <a:pPr algn="ctr"/>
            <a:endParaRPr lang="en-IE" sz="2000" dirty="0" smtClean="0">
              <a:solidFill>
                <a:srgbClr val="C00000"/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5220072" y="2780928"/>
            <a:ext cx="3681571" cy="390040"/>
            <a:chOff x="4776629" y="3212976"/>
            <a:chExt cx="3681571" cy="390040"/>
          </a:xfrm>
        </p:grpSpPr>
        <p:pic>
          <p:nvPicPr>
            <p:cNvPr id="13" name="Picture 5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7065" r="10452" b="5335"/>
            <a:stretch/>
          </p:blipFill>
          <p:spPr bwMode="auto">
            <a:xfrm>
              <a:off x="7937424" y="3221244"/>
              <a:ext cx="520776" cy="35165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/>
          </p:spPr>
        </p:pic>
        <p:sp>
          <p:nvSpPr>
            <p:cNvPr id="5" name="Rounded Rectangle 4"/>
            <p:cNvSpPr/>
            <p:nvPr/>
          </p:nvSpPr>
          <p:spPr>
            <a:xfrm>
              <a:off x="7024769" y="3266519"/>
              <a:ext cx="576000" cy="288000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E" sz="1400" b="1" dirty="0" smtClean="0">
                  <a:solidFill>
                    <a:srgbClr val="FF0000"/>
                  </a:solidFill>
                </a:rPr>
                <a:t>2ndF</a:t>
              </a:r>
              <a:endParaRPr lang="en-IE" sz="1400" b="1" dirty="0">
                <a:solidFill>
                  <a:srgbClr val="FF0000"/>
                </a:solidFill>
              </a:endParaRPr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7653765" y="3262213"/>
              <a:ext cx="324000" cy="288000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E" sz="1600" b="1" dirty="0">
                  <a:solidFill>
                    <a:schemeClr val="tx1"/>
                  </a:solidFill>
                </a:rPr>
                <a:t>1</a:t>
              </a:r>
            </a:p>
          </p:txBody>
        </p:sp>
        <p:pic>
          <p:nvPicPr>
            <p:cNvPr id="12" name="Picture 5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8248"/>
            <a:stretch/>
          </p:blipFill>
          <p:spPr bwMode="auto">
            <a:xfrm>
              <a:off x="4776629" y="3212976"/>
              <a:ext cx="907480" cy="3714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/>
          </p:spPr>
        </p:pic>
        <p:pic>
          <p:nvPicPr>
            <p:cNvPr id="14" name="Picture 5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6347" r="21518" b="-3639"/>
            <a:stretch/>
          </p:blipFill>
          <p:spPr bwMode="auto">
            <a:xfrm>
              <a:off x="5684109" y="3218023"/>
              <a:ext cx="1340660" cy="38499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/>
          </p:spPr>
        </p:pic>
      </p:grp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1044" y="814296"/>
            <a:ext cx="4048125" cy="140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00867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Callout 2 2"/>
          <p:cNvSpPr/>
          <p:nvPr/>
        </p:nvSpPr>
        <p:spPr>
          <a:xfrm>
            <a:off x="188898" y="2982567"/>
            <a:ext cx="2366878" cy="2505898"/>
          </a:xfrm>
          <a:prstGeom prst="borderCallout2">
            <a:avLst>
              <a:gd name="adj1" fmla="val 100198"/>
              <a:gd name="adj2" fmla="val 49346"/>
              <a:gd name="adj3" fmla="val 110490"/>
              <a:gd name="adj4" fmla="val 72009"/>
              <a:gd name="adj5" fmla="val 108086"/>
              <a:gd name="adj6" fmla="val 106714"/>
            </a:avLst>
          </a:prstGeom>
          <a:solidFill>
            <a:srgbClr val="C00000"/>
          </a:solidFill>
          <a:ln w="762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b="1" dirty="0" smtClean="0"/>
              <a:t>Modify</a:t>
            </a:r>
          </a:p>
          <a:p>
            <a:pPr algn="ctr"/>
            <a:r>
              <a:rPr lang="en-IE" dirty="0" smtClean="0"/>
              <a:t>The answer is made a decimal and then rounded in accordance with the current number of display digits setting </a:t>
            </a:r>
          </a:p>
          <a:p>
            <a:pPr algn="ctr"/>
            <a:r>
              <a:rPr lang="en-IE" dirty="0" smtClean="0"/>
              <a:t>(Norm, Fix or </a:t>
            </a:r>
            <a:r>
              <a:rPr lang="en-IE" dirty="0" err="1" smtClean="0"/>
              <a:t>Sci</a:t>
            </a:r>
            <a:r>
              <a:rPr lang="en-IE" dirty="0" smtClean="0"/>
              <a:t>).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5940152" y="476671"/>
            <a:ext cx="3096344" cy="5011793"/>
          </a:xfrm>
          <a:prstGeom prst="roundRect">
            <a:avLst/>
          </a:prstGeom>
          <a:solidFill>
            <a:srgbClr val="C0000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/>
            <a:r>
              <a:rPr lang="en-IE" dirty="0" smtClean="0"/>
              <a:t>Normally the calculator will retain answers to fifteen digits for internal calculations</a:t>
            </a:r>
          </a:p>
          <a:p>
            <a:pPr algn="ctr"/>
            <a:endParaRPr lang="en-IE" dirty="0" smtClean="0"/>
          </a:p>
          <a:p>
            <a:pPr algn="ctr"/>
            <a:r>
              <a:rPr lang="en-IE" dirty="0" err="1" smtClean="0"/>
              <a:t>e.g</a:t>
            </a:r>
            <a:r>
              <a:rPr lang="en-IE" dirty="0" smtClean="0"/>
              <a:t> when Fix 3 is selected </a:t>
            </a:r>
          </a:p>
          <a:p>
            <a:pPr algn="ctr"/>
            <a:r>
              <a:rPr lang="en-IE" dirty="0" smtClean="0"/>
              <a:t>20</a:t>
            </a:r>
            <a:r>
              <a:rPr lang="en-IE" dirty="0" smtClean="0">
                <a:ea typeface="Cambria Math"/>
              </a:rPr>
              <a:t>÷3 = 6.667</a:t>
            </a:r>
          </a:p>
          <a:p>
            <a:pPr algn="ctr"/>
            <a:endParaRPr lang="en-IE" dirty="0" smtClean="0">
              <a:ea typeface="Cambria Math"/>
            </a:endParaRPr>
          </a:p>
          <a:p>
            <a:pPr algn="ctr"/>
            <a:r>
              <a:rPr lang="en-IE" dirty="0" smtClean="0">
                <a:ea typeface="Cambria Math"/>
              </a:rPr>
              <a:t>But the calculator retains 6.66666666666667 for internal calculations.  </a:t>
            </a:r>
          </a:p>
          <a:p>
            <a:pPr algn="ctr"/>
            <a:endParaRPr lang="en-IE" dirty="0">
              <a:ea typeface="Cambria Math"/>
            </a:endParaRPr>
          </a:p>
          <a:p>
            <a:pPr algn="ctr"/>
            <a:r>
              <a:rPr lang="en-IE" dirty="0" smtClean="0">
                <a:ea typeface="Cambria Math"/>
              </a:rPr>
              <a:t>In the case of </a:t>
            </a:r>
          </a:p>
          <a:p>
            <a:pPr algn="ctr"/>
            <a:r>
              <a:rPr lang="en-IE" dirty="0" err="1" smtClean="0">
                <a:ea typeface="Cambria Math"/>
              </a:rPr>
              <a:t>Rnd</a:t>
            </a:r>
            <a:r>
              <a:rPr lang="en-IE" dirty="0" smtClean="0">
                <a:ea typeface="Cambria Math"/>
              </a:rPr>
              <a:t> (20÷3) =6.667 </a:t>
            </a:r>
          </a:p>
          <a:p>
            <a:pPr algn="ctr"/>
            <a:r>
              <a:rPr lang="en-IE" dirty="0" smtClean="0">
                <a:ea typeface="Cambria Math"/>
              </a:rPr>
              <a:t>(with Fix 3),</a:t>
            </a:r>
          </a:p>
          <a:p>
            <a:pPr algn="ctr"/>
            <a:r>
              <a:rPr lang="en-IE" dirty="0" smtClean="0">
                <a:ea typeface="Cambria Math"/>
              </a:rPr>
              <a:t> both the displayed value and the calculators internal value become 6.667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921515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Callout 2 1"/>
          <p:cNvSpPr/>
          <p:nvPr/>
        </p:nvSpPr>
        <p:spPr>
          <a:xfrm>
            <a:off x="6300192" y="3356992"/>
            <a:ext cx="2304256" cy="2053365"/>
          </a:xfrm>
          <a:prstGeom prst="borderCallout2">
            <a:avLst>
              <a:gd name="adj1" fmla="val 100659"/>
              <a:gd name="adj2" fmla="val -3227"/>
              <a:gd name="adj3" fmla="val 104328"/>
              <a:gd name="adj4" fmla="val -12936"/>
              <a:gd name="adj5" fmla="val 113395"/>
              <a:gd name="adj6" fmla="val -100774"/>
            </a:avLst>
          </a:prstGeom>
          <a:solidFill>
            <a:srgbClr val="C00000"/>
          </a:solidFill>
          <a:ln w="762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/>
              <a:t>Allows us to change angle format between Degrees, Radians and Grads without changing the SET UP of the calculator initially.</a:t>
            </a:r>
          </a:p>
        </p:txBody>
      </p:sp>
    </p:spTree>
    <p:extLst>
      <p:ext uri="{BB962C8B-B14F-4D97-AF65-F5344CB8AC3E}">
        <p14:creationId xmlns:p14="http://schemas.microsoft.com/office/powerpoint/2010/main" val="2560254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Callout 2 3"/>
          <p:cNvSpPr/>
          <p:nvPr/>
        </p:nvSpPr>
        <p:spPr>
          <a:xfrm>
            <a:off x="107504" y="3874132"/>
            <a:ext cx="2160240" cy="2058203"/>
          </a:xfrm>
          <a:prstGeom prst="borderCallout2">
            <a:avLst>
              <a:gd name="adj1" fmla="val 49656"/>
              <a:gd name="adj2" fmla="val 100925"/>
              <a:gd name="adj3" fmla="val 87653"/>
              <a:gd name="adj4" fmla="val 118193"/>
              <a:gd name="adj5" fmla="val 87656"/>
              <a:gd name="adj6" fmla="val 192311"/>
            </a:avLst>
          </a:prstGeom>
          <a:solidFill>
            <a:srgbClr val="C00000"/>
          </a:solidFill>
          <a:ln w="762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/>
              <a:t>Allows us to find the Absolute value of  a calculation.  </a:t>
            </a:r>
          </a:p>
          <a:p>
            <a:pPr algn="ctr"/>
            <a:endParaRPr lang="en-IE" dirty="0" smtClean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3175" y="823739"/>
            <a:ext cx="4057650" cy="1381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4427984" y="278580"/>
            <a:ext cx="4320480" cy="486124"/>
            <a:chOff x="4470012" y="233610"/>
            <a:chExt cx="4320480" cy="486124"/>
          </a:xfrm>
        </p:grpSpPr>
        <p:sp>
          <p:nvSpPr>
            <p:cNvPr id="3" name="Rectangle 2"/>
            <p:cNvSpPr/>
            <p:nvPr/>
          </p:nvSpPr>
          <p:spPr>
            <a:xfrm>
              <a:off x="4470012" y="233610"/>
              <a:ext cx="4320480" cy="486124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grpSp>
          <p:nvGrpSpPr>
            <p:cNvPr id="2" name="Group 1"/>
            <p:cNvGrpSpPr/>
            <p:nvPr/>
          </p:nvGrpSpPr>
          <p:grpSpPr>
            <a:xfrm>
              <a:off x="4604552" y="278580"/>
              <a:ext cx="4022525" cy="404368"/>
              <a:chOff x="6987703" y="3594425"/>
              <a:chExt cx="4022525" cy="404368"/>
            </a:xfrm>
          </p:grpSpPr>
          <p:pic>
            <p:nvPicPr>
              <p:cNvPr id="1027" name="Picture 3"/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9175" r="3234" b="15093"/>
              <a:stretch/>
            </p:blipFill>
            <p:spPr bwMode="auto">
              <a:xfrm>
                <a:off x="10514240" y="3594425"/>
                <a:ext cx="495988" cy="4043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7" name="Rounded Rectangle 6"/>
              <p:cNvSpPr/>
              <p:nvPr/>
            </p:nvSpPr>
            <p:spPr>
              <a:xfrm>
                <a:off x="7560376" y="3671085"/>
                <a:ext cx="396000" cy="270000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IE" b="1" dirty="0" smtClean="0">
                    <a:solidFill>
                      <a:schemeClr val="tx1"/>
                    </a:solidFill>
                  </a:rPr>
                  <a:t>(-)</a:t>
                </a:r>
                <a:endParaRPr lang="en-IE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" name="Rounded Rectangle 7"/>
              <p:cNvSpPr/>
              <p:nvPr/>
            </p:nvSpPr>
            <p:spPr>
              <a:xfrm>
                <a:off x="6987703" y="3667153"/>
                <a:ext cx="506165" cy="270000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r>
                  <a:rPr lang="en-IE" dirty="0" smtClean="0">
                    <a:solidFill>
                      <a:schemeClr val="tx1"/>
                    </a:solidFill>
                  </a:rPr>
                  <a:t>2nd</a:t>
                </a:r>
                <a:r>
                  <a:rPr lang="en-IE" dirty="0">
                    <a:solidFill>
                      <a:schemeClr val="tx1"/>
                    </a:solidFill>
                  </a:rPr>
                  <a:t>F</a:t>
                </a:r>
              </a:p>
            </p:txBody>
          </p:sp>
          <p:sp>
            <p:nvSpPr>
              <p:cNvPr id="9" name="Rounded Rectangle 8"/>
              <p:cNvSpPr/>
              <p:nvPr/>
            </p:nvSpPr>
            <p:spPr>
              <a:xfrm>
                <a:off x="8028416" y="3670145"/>
                <a:ext cx="288000" cy="270000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IE" b="1" dirty="0" smtClean="0">
                    <a:solidFill>
                      <a:schemeClr val="tx1"/>
                    </a:solidFill>
                  </a:rPr>
                  <a:t>(</a:t>
                </a:r>
                <a:endParaRPr lang="en-IE" b="1" dirty="0">
                  <a:solidFill>
                    <a:schemeClr val="tx1"/>
                  </a:solidFill>
                </a:endParaRPr>
              </a:p>
            </p:txBody>
          </p:sp>
          <p:pic>
            <p:nvPicPr>
              <p:cNvPr id="10" name="Picture 3"/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6945" r="18654" b="17523"/>
              <a:stretch/>
            </p:blipFill>
            <p:spPr bwMode="auto">
              <a:xfrm>
                <a:off x="8372887" y="3594425"/>
                <a:ext cx="1815737" cy="392796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1" name="Rounded Rectangle 10"/>
              <p:cNvSpPr/>
              <p:nvPr/>
            </p:nvSpPr>
            <p:spPr>
              <a:xfrm>
                <a:off x="10191234" y="3682143"/>
                <a:ext cx="288000" cy="270000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IE" b="1" dirty="0" smtClean="0">
                    <a:solidFill>
                      <a:schemeClr val="tx1"/>
                    </a:solidFill>
                  </a:rPr>
                  <a:t>)</a:t>
                </a:r>
                <a:endParaRPr lang="en-IE" b="1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62979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Callout 2 2"/>
          <p:cNvSpPr/>
          <p:nvPr/>
        </p:nvSpPr>
        <p:spPr>
          <a:xfrm>
            <a:off x="251520" y="3573016"/>
            <a:ext cx="2160240" cy="1080120"/>
          </a:xfrm>
          <a:prstGeom prst="borderCallout2">
            <a:avLst>
              <a:gd name="adj1" fmla="val 41561"/>
              <a:gd name="adj2" fmla="val 99606"/>
              <a:gd name="adj3" fmla="val 81692"/>
              <a:gd name="adj4" fmla="val 114840"/>
              <a:gd name="adj5" fmla="val 83431"/>
              <a:gd name="adj6" fmla="val 140142"/>
            </a:avLst>
          </a:prstGeom>
          <a:solidFill>
            <a:srgbClr val="C00000"/>
          </a:solidFill>
          <a:ln w="762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/>
              <a:t>Obtains statistical value from input data</a:t>
            </a:r>
          </a:p>
        </p:txBody>
      </p:sp>
      <p:sp>
        <p:nvSpPr>
          <p:cNvPr id="2" name="Oval 1"/>
          <p:cNvSpPr/>
          <p:nvPr/>
        </p:nvSpPr>
        <p:spPr>
          <a:xfrm>
            <a:off x="2411760" y="4221088"/>
            <a:ext cx="5112568" cy="2160240"/>
          </a:xfrm>
          <a:prstGeom prst="ellipse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grpSp>
        <p:nvGrpSpPr>
          <p:cNvPr id="4" name="Group 3"/>
          <p:cNvGrpSpPr/>
          <p:nvPr/>
        </p:nvGrpSpPr>
        <p:grpSpPr>
          <a:xfrm>
            <a:off x="6813475" y="1484784"/>
            <a:ext cx="2439045" cy="774672"/>
            <a:chOff x="6960540" y="-43728"/>
            <a:chExt cx="2439045" cy="774672"/>
          </a:xfrm>
        </p:grpSpPr>
        <p:sp>
          <p:nvSpPr>
            <p:cNvPr id="5" name="Rounded Rectangle 4">
              <a:hlinkClick r:id="rId2" action="ppaction://hlinkpres?slideindex=1&amp;slidetitle="/>
            </p:cNvPr>
            <p:cNvSpPr/>
            <p:nvPr/>
          </p:nvSpPr>
          <p:spPr>
            <a:xfrm>
              <a:off x="6960540" y="-43728"/>
              <a:ext cx="1642244" cy="774672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E" dirty="0" smtClean="0">
                  <a:solidFill>
                    <a:srgbClr val="C00000"/>
                  </a:solidFill>
                </a:rPr>
                <a:t>Mean &amp; Standard Deviation</a:t>
              </a:r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8319465" y="-16432"/>
              <a:ext cx="1080120" cy="72008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E" sz="5400" dirty="0" smtClean="0">
                  <a:solidFill>
                    <a:srgbClr val="C00000"/>
                  </a:solidFill>
                  <a:sym typeface="Wingdings"/>
                </a:rPr>
                <a:t></a:t>
              </a:r>
              <a:endParaRPr lang="en-IE" sz="5400" dirty="0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6816123" y="2654328"/>
            <a:ext cx="2439045" cy="774672"/>
            <a:chOff x="6960540" y="-43728"/>
            <a:chExt cx="2439045" cy="774672"/>
          </a:xfrm>
        </p:grpSpPr>
        <p:sp>
          <p:nvSpPr>
            <p:cNvPr id="8" name="Rounded Rectangle 7">
              <a:hlinkClick r:id="rId3" action="ppaction://hlinkpres?slideindex=1&amp;slidetitle="/>
            </p:cNvPr>
            <p:cNvSpPr/>
            <p:nvPr/>
          </p:nvSpPr>
          <p:spPr>
            <a:xfrm>
              <a:off x="6960540" y="-43728"/>
              <a:ext cx="1642244" cy="774672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E" dirty="0" smtClean="0">
                  <a:solidFill>
                    <a:srgbClr val="C00000"/>
                  </a:solidFill>
                </a:rPr>
                <a:t>Correlation Coefficient</a:t>
              </a:r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8319465" y="-16432"/>
              <a:ext cx="1080120" cy="72008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E" sz="5400" dirty="0" smtClean="0">
                  <a:solidFill>
                    <a:srgbClr val="C00000"/>
                  </a:solidFill>
                  <a:sym typeface="Wingdings"/>
                </a:rPr>
                <a:t></a:t>
              </a:r>
              <a:endParaRPr lang="en-IE" sz="5400" dirty="0"/>
            </a:p>
          </p:txBody>
        </p:sp>
      </p:grpSp>
      <p:pic>
        <p:nvPicPr>
          <p:cNvPr id="10" name="Picture 2">
            <a:hlinkClick r:id="rId4" action="ppaction://hlinkpres?slideindex=1&amp;slidetitle=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08304" y="203316"/>
            <a:ext cx="1678876" cy="12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20425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Callout 2 2"/>
          <p:cNvSpPr/>
          <p:nvPr/>
        </p:nvSpPr>
        <p:spPr>
          <a:xfrm>
            <a:off x="251520" y="3573016"/>
            <a:ext cx="2160240" cy="1080120"/>
          </a:xfrm>
          <a:prstGeom prst="borderCallout2">
            <a:avLst>
              <a:gd name="adj1" fmla="val 41561"/>
              <a:gd name="adj2" fmla="val 99606"/>
              <a:gd name="adj3" fmla="val 81692"/>
              <a:gd name="adj4" fmla="val 114840"/>
              <a:gd name="adj5" fmla="val 83431"/>
              <a:gd name="adj6" fmla="val 140142"/>
            </a:avLst>
          </a:prstGeom>
          <a:solidFill>
            <a:srgbClr val="C00000"/>
          </a:solidFill>
          <a:ln w="762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/>
              <a:t>Obtains statistical value from input data</a:t>
            </a:r>
          </a:p>
        </p:txBody>
      </p:sp>
      <p:sp>
        <p:nvSpPr>
          <p:cNvPr id="2" name="Oval 1"/>
          <p:cNvSpPr/>
          <p:nvPr/>
        </p:nvSpPr>
        <p:spPr>
          <a:xfrm>
            <a:off x="2411760" y="4221088"/>
            <a:ext cx="5112568" cy="2160240"/>
          </a:xfrm>
          <a:prstGeom prst="ellipse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grpSp>
        <p:nvGrpSpPr>
          <p:cNvPr id="12" name="Group 11"/>
          <p:cNvGrpSpPr/>
          <p:nvPr/>
        </p:nvGrpSpPr>
        <p:grpSpPr>
          <a:xfrm>
            <a:off x="1259632" y="305735"/>
            <a:ext cx="6408712" cy="2808312"/>
            <a:chOff x="611560" y="764704"/>
            <a:chExt cx="6408712" cy="2808312"/>
          </a:xfrm>
        </p:grpSpPr>
        <p:sp>
          <p:nvSpPr>
            <p:cNvPr id="11" name="Rectangle 10"/>
            <p:cNvSpPr/>
            <p:nvPr/>
          </p:nvSpPr>
          <p:spPr>
            <a:xfrm>
              <a:off x="611560" y="764704"/>
              <a:ext cx="6408712" cy="280831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pic>
          <p:nvPicPr>
            <p:cNvPr id="10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226"/>
            <a:stretch/>
          </p:blipFill>
          <p:spPr bwMode="auto">
            <a:xfrm>
              <a:off x="748698" y="893033"/>
              <a:ext cx="6067425" cy="250867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5" name="Group 14"/>
          <p:cNvGrpSpPr/>
          <p:nvPr/>
        </p:nvGrpSpPr>
        <p:grpSpPr>
          <a:xfrm>
            <a:off x="1363170" y="476672"/>
            <a:ext cx="6086323" cy="4123769"/>
            <a:chOff x="729800" y="388140"/>
            <a:chExt cx="6086323" cy="4123769"/>
          </a:xfrm>
        </p:grpSpPr>
        <p:sp>
          <p:nvSpPr>
            <p:cNvPr id="14" name="Rectangle 13"/>
            <p:cNvSpPr/>
            <p:nvPr/>
          </p:nvSpPr>
          <p:spPr>
            <a:xfrm>
              <a:off x="729800" y="388140"/>
              <a:ext cx="6086323" cy="412376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pic>
          <p:nvPicPr>
            <p:cNvPr id="13" name="Picture 3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56"/>
            <a:stretch/>
          </p:blipFill>
          <p:spPr bwMode="auto">
            <a:xfrm>
              <a:off x="789937" y="447805"/>
              <a:ext cx="5991225" cy="40430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202027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Callout 2 2"/>
          <p:cNvSpPr/>
          <p:nvPr/>
        </p:nvSpPr>
        <p:spPr>
          <a:xfrm>
            <a:off x="251520" y="3573016"/>
            <a:ext cx="2160240" cy="1080120"/>
          </a:xfrm>
          <a:prstGeom prst="borderCallout2">
            <a:avLst>
              <a:gd name="adj1" fmla="val 41561"/>
              <a:gd name="adj2" fmla="val 99606"/>
              <a:gd name="adj3" fmla="val 81692"/>
              <a:gd name="adj4" fmla="val 114840"/>
              <a:gd name="adj5" fmla="val 83431"/>
              <a:gd name="adj6" fmla="val 140142"/>
            </a:avLst>
          </a:prstGeom>
          <a:solidFill>
            <a:srgbClr val="C00000"/>
          </a:solidFill>
          <a:ln w="762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/>
              <a:t>Obtains statistical value from input data</a:t>
            </a:r>
          </a:p>
        </p:txBody>
      </p:sp>
      <p:sp>
        <p:nvSpPr>
          <p:cNvPr id="2" name="Oval 1"/>
          <p:cNvSpPr/>
          <p:nvPr/>
        </p:nvSpPr>
        <p:spPr>
          <a:xfrm>
            <a:off x="2411760" y="4221088"/>
            <a:ext cx="5112568" cy="2160240"/>
          </a:xfrm>
          <a:prstGeom prst="ellipse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grpSp>
        <p:nvGrpSpPr>
          <p:cNvPr id="4" name="Group 3"/>
          <p:cNvGrpSpPr/>
          <p:nvPr/>
        </p:nvGrpSpPr>
        <p:grpSpPr>
          <a:xfrm>
            <a:off x="6813475" y="1484784"/>
            <a:ext cx="2439045" cy="774672"/>
            <a:chOff x="6960540" y="-43728"/>
            <a:chExt cx="2439045" cy="774672"/>
          </a:xfrm>
        </p:grpSpPr>
        <p:sp>
          <p:nvSpPr>
            <p:cNvPr id="5" name="Rounded Rectangle 4">
              <a:hlinkClick r:id="rId2" action="ppaction://hlinkpres?slideindex=1&amp;slidetitle="/>
            </p:cNvPr>
            <p:cNvSpPr/>
            <p:nvPr/>
          </p:nvSpPr>
          <p:spPr>
            <a:xfrm>
              <a:off x="6960540" y="-43728"/>
              <a:ext cx="1642244" cy="774672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E" dirty="0" smtClean="0">
                  <a:solidFill>
                    <a:srgbClr val="C00000"/>
                  </a:solidFill>
                </a:rPr>
                <a:t>Mean &amp; Standard Deviation</a:t>
              </a:r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8319465" y="-16432"/>
              <a:ext cx="1080120" cy="72008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E" sz="5400" dirty="0" smtClean="0">
                  <a:solidFill>
                    <a:srgbClr val="C00000"/>
                  </a:solidFill>
                  <a:sym typeface="Wingdings"/>
                </a:rPr>
                <a:t></a:t>
              </a:r>
              <a:endParaRPr lang="en-IE" sz="5400" dirty="0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6816123" y="2654328"/>
            <a:ext cx="2439045" cy="774672"/>
            <a:chOff x="6960540" y="-43728"/>
            <a:chExt cx="2439045" cy="774672"/>
          </a:xfrm>
        </p:grpSpPr>
        <p:sp>
          <p:nvSpPr>
            <p:cNvPr id="8" name="Rounded Rectangle 7">
              <a:hlinkClick r:id="rId3" action="ppaction://hlinkpres?slideindex=1&amp;slidetitle="/>
            </p:cNvPr>
            <p:cNvSpPr/>
            <p:nvPr/>
          </p:nvSpPr>
          <p:spPr>
            <a:xfrm>
              <a:off x="6960540" y="-43728"/>
              <a:ext cx="1642244" cy="774672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E" dirty="0" smtClean="0">
                  <a:solidFill>
                    <a:srgbClr val="C00000"/>
                  </a:solidFill>
                </a:rPr>
                <a:t>Correlation Coefficient</a:t>
              </a:r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8319465" y="-16432"/>
              <a:ext cx="1080120" cy="72008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E" sz="5400" dirty="0" smtClean="0">
                  <a:solidFill>
                    <a:srgbClr val="C00000"/>
                  </a:solidFill>
                  <a:sym typeface="Wingdings"/>
                </a:rPr>
                <a:t></a:t>
              </a:r>
              <a:endParaRPr lang="en-IE" sz="5400" dirty="0"/>
            </a:p>
          </p:txBody>
        </p:sp>
      </p:grpSp>
      <p:pic>
        <p:nvPicPr>
          <p:cNvPr id="10" name="Picture 2">
            <a:hlinkClick r:id="rId4" action="ppaction://hlinkpres?slideindex=1&amp;slidetitle=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08304" y="203316"/>
            <a:ext cx="1678876" cy="12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94330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6660232" y="1580542"/>
            <a:ext cx="2437842" cy="1404358"/>
            <a:chOff x="6670662" y="2068254"/>
            <a:chExt cx="2437842" cy="1404358"/>
          </a:xfrm>
        </p:grpSpPr>
        <p:sp>
          <p:nvSpPr>
            <p:cNvPr id="3" name="Rounded Rectangle 2">
              <a:hlinkClick r:id="rId2" action="ppaction://hlinkfile"/>
            </p:cNvPr>
            <p:cNvSpPr/>
            <p:nvPr/>
          </p:nvSpPr>
          <p:spPr>
            <a:xfrm>
              <a:off x="6670662" y="2068254"/>
              <a:ext cx="1643834" cy="1404358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E" dirty="0" smtClean="0">
                  <a:solidFill>
                    <a:srgbClr val="C00000"/>
                  </a:solidFill>
                </a:rPr>
                <a:t>Knowing how your calculator works</a:t>
              </a:r>
            </a:p>
          </p:txBody>
        </p:sp>
        <p:sp>
          <p:nvSpPr>
            <p:cNvPr id="4" name="Rounded Rectangle 3"/>
            <p:cNvSpPr/>
            <p:nvPr/>
          </p:nvSpPr>
          <p:spPr>
            <a:xfrm>
              <a:off x="8028384" y="2458166"/>
              <a:ext cx="1080120" cy="72008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E" sz="5400" dirty="0" smtClean="0">
                  <a:solidFill>
                    <a:srgbClr val="C00000"/>
                  </a:solidFill>
                  <a:sym typeface="Wingdings"/>
                </a:rPr>
                <a:t></a:t>
              </a:r>
              <a:endParaRPr lang="en-IE" sz="5400" dirty="0"/>
            </a:p>
          </p:txBody>
        </p:sp>
      </p:grpSp>
      <p:pic>
        <p:nvPicPr>
          <p:cNvPr id="5" name="Picture 2">
            <a:hlinkClick r:id="rId3" action="ppaction://hlinkpres?slideindex=1&amp;slidetitle=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99097" y="3052167"/>
            <a:ext cx="2054758" cy="15289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0921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91324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E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8533010" cy="429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618196"/>
            <a:ext cx="8461002" cy="1238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10616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5525" y="619125"/>
            <a:ext cx="4552950" cy="561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69904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auto">
          <a:xfrm>
            <a:off x="0" y="3"/>
            <a:ext cx="9144000" cy="1021277"/>
          </a:xfrm>
          <a:prstGeom prst="rect">
            <a:avLst/>
          </a:prstGeom>
          <a:solidFill>
            <a:srgbClr val="99003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IE" sz="3600" b="1" i="1" dirty="0">
                <a:solidFill>
                  <a:srgbClr val="FFCC33"/>
                </a:solidFill>
              </a:rPr>
              <a:t>Project Maths</a:t>
            </a:r>
            <a:r>
              <a:rPr lang="en-IE" sz="3600" b="1" i="1" dirty="0" smtClean="0">
                <a:solidFill>
                  <a:srgbClr val="FFCC33"/>
                </a:solidFill>
              </a:rPr>
              <a:t>: Use of Sharp Calculators</a:t>
            </a:r>
            <a:endParaRPr lang="en-IE" sz="3600" b="1" i="1" dirty="0">
              <a:solidFill>
                <a:srgbClr val="FFCC33"/>
              </a:solidFill>
              <a:ea typeface="ＭＳ Ｐゴシック" pitchFamily="34" charset="-128"/>
            </a:endParaRPr>
          </a:p>
        </p:txBody>
      </p:sp>
      <p:grpSp>
        <p:nvGrpSpPr>
          <p:cNvPr id="2" name="Group 26"/>
          <p:cNvGrpSpPr/>
          <p:nvPr/>
        </p:nvGrpSpPr>
        <p:grpSpPr>
          <a:xfrm>
            <a:off x="652321" y="6097751"/>
            <a:ext cx="3246007" cy="534473"/>
            <a:chOff x="961324" y="5863285"/>
            <a:chExt cx="6440503" cy="850609"/>
          </a:xfrm>
        </p:grpSpPr>
        <p:pic>
          <p:nvPicPr>
            <p:cNvPr id="22" name="Picture 3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627105" y="5863285"/>
              <a:ext cx="1403215" cy="779646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24" name="Picture 23" descr="logo.png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961324" y="5863285"/>
              <a:ext cx="1489448" cy="794084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25" name="Picture 24" descr="NDP_logo.jpg"/>
            <p:cNvPicPr>
              <a:picLocks noChangeAspect="1"/>
            </p:cNvPicPr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4206653" y="5863285"/>
              <a:ext cx="1939710" cy="775227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26" name="Picture 25" descr="ec_drumcondra.jpg"/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6322695" y="5863285"/>
              <a:ext cx="1079132" cy="850609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</p:grpSp>
      <p:sp>
        <p:nvSpPr>
          <p:cNvPr id="3" name="Rounded Rectangle 2"/>
          <p:cNvSpPr/>
          <p:nvPr/>
        </p:nvSpPr>
        <p:spPr>
          <a:xfrm>
            <a:off x="742168" y="1412776"/>
            <a:ext cx="5236422" cy="3240509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285750" indent="-285750">
              <a:buFont typeface="Arial" pitchFamily="34" charset="0"/>
              <a:buChar char="•"/>
            </a:pPr>
            <a:r>
              <a:rPr lang="en-IE" sz="2400" dirty="0" smtClean="0">
                <a:solidFill>
                  <a:srgbClr val="FFC000"/>
                </a:solidFill>
              </a:rPr>
              <a:t>BIMDAS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IE" sz="2400" dirty="0" smtClean="0">
                <a:solidFill>
                  <a:srgbClr val="FFC000"/>
                </a:solidFill>
              </a:rPr>
              <a:t>Clear Memory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IE" sz="2400" dirty="0" smtClean="0">
                <a:solidFill>
                  <a:srgbClr val="FFC000"/>
                </a:solidFill>
              </a:rPr>
              <a:t>MODE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IE" sz="2400" dirty="0" smtClean="0">
                <a:solidFill>
                  <a:srgbClr val="FFC000"/>
                </a:solidFill>
              </a:rPr>
              <a:t>SETUP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IE" sz="2400" dirty="0" smtClean="0">
                <a:solidFill>
                  <a:srgbClr val="FFC000"/>
                </a:solidFill>
              </a:rPr>
              <a:t>MEMORIES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IE" sz="2400" dirty="0" smtClean="0">
                <a:solidFill>
                  <a:srgbClr val="FFC000"/>
                </a:solidFill>
              </a:rPr>
              <a:t>GENERAL FUNCTIONS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IE" sz="2400" dirty="0" smtClean="0">
                <a:solidFill>
                  <a:srgbClr val="FFC000"/>
                </a:solidFill>
              </a:rPr>
              <a:t>RANDOM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IE" sz="2400" dirty="0" smtClean="0">
                <a:solidFill>
                  <a:srgbClr val="FFC000"/>
                </a:solidFill>
              </a:rPr>
              <a:t>PERMUTATIONS/COMBINATIONS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IE" sz="2400" dirty="0" smtClean="0">
                <a:solidFill>
                  <a:srgbClr val="FFC000"/>
                </a:solidFill>
              </a:rPr>
              <a:t>STATISTICS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IE" sz="2400" dirty="0" smtClean="0">
                <a:solidFill>
                  <a:srgbClr val="FFC000"/>
                </a:solidFill>
              </a:rPr>
              <a:t>ABSOLUTE VALUE</a:t>
            </a:r>
          </a:p>
          <a:p>
            <a:pPr marL="285750" indent="-285750">
              <a:buFont typeface="Arial" pitchFamily="34" charset="0"/>
              <a:buChar char="•"/>
            </a:pPr>
            <a:endParaRPr lang="en-IE" sz="2400" dirty="0" smtClean="0">
              <a:solidFill>
                <a:srgbClr val="FFC000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endParaRPr lang="en-IE" sz="2400" dirty="0" smtClean="0">
              <a:solidFill>
                <a:srgbClr val="FFC000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endParaRPr lang="en-IE" sz="2400" dirty="0">
              <a:solidFill>
                <a:srgbClr val="FFC000"/>
              </a:solidFill>
            </a:endParaRPr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4099" name="FOfficeDoc1" r:id="rId2" imgW="2238687" imgH="1603393"/>
        </mc:Choice>
        <mc:Fallback>
          <p:control name="FOfficeDoc1" r:id="rId2" imgW="2238687" imgH="1603393">
            <p:pic>
              <p:nvPicPr>
                <p:cNvPr id="0" name="FOfficeDoc1"/>
                <p:cNvPicPr preferRelativeResize="0">
                  <a:picLocks noChangeAspect="1" noChangeArrowheads="1" noChangeShapeType="1"/>
                </p:cNvPicPr>
                <p:nvPr>
                  <p:custDataLst>
                    <p:tags r:id="rId3"/>
                  </p:custDataLst>
                </p:nvPr>
              </p:nvPicPr>
              <p:blipFill>
                <a:blip r:embed="rId10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588125" y="5013325"/>
                  <a:ext cx="2238375" cy="16033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1143888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 bwMode="auto">
          <a:xfrm>
            <a:off x="1" y="2"/>
            <a:ext cx="9142154" cy="1021277"/>
          </a:xfrm>
          <a:prstGeom prst="rect">
            <a:avLst/>
          </a:prstGeom>
          <a:solidFill>
            <a:srgbClr val="99003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IE" sz="3600" b="1" i="1" dirty="0" smtClean="0">
                <a:solidFill>
                  <a:srgbClr val="FFCC00"/>
                </a:solidFill>
                <a:latin typeface="Calibri" pitchFamily="34" charset="0"/>
              </a:rPr>
              <a:t>Contact Details</a:t>
            </a:r>
            <a:endParaRPr kumimoji="0" lang="en-IE" sz="3600" b="1" i="1" u="none" strike="noStrike" cap="none" normalizeH="0" dirty="0" smtClean="0">
              <a:ln>
                <a:noFill/>
              </a:ln>
              <a:solidFill>
                <a:srgbClr val="FFCC00"/>
              </a:solidFill>
              <a:effectLst/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93282" y="1425039"/>
            <a:ext cx="796012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4800" b="1" i="1" dirty="0" smtClean="0">
                <a:solidFill>
                  <a:srgbClr val="FFC000"/>
                </a:solidFill>
                <a:latin typeface="Calibri" pitchFamily="34" charset="0"/>
                <a:cs typeface="Arial" pitchFamily="34" charset="0"/>
              </a:rPr>
              <a:t>neildoherty@projectmaths.ie</a:t>
            </a:r>
          </a:p>
          <a:p>
            <a:pPr>
              <a:buFont typeface="Arial" pitchFamily="34" charset="0"/>
              <a:buChar char="•"/>
            </a:pPr>
            <a:endParaRPr lang="en-IE" i="1" dirty="0" smtClean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8130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E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60649"/>
            <a:ext cx="8496944" cy="48245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1767" y="5085184"/>
            <a:ext cx="8496944" cy="1404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63695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E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04664"/>
            <a:ext cx="8496945" cy="3924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4293096"/>
            <a:ext cx="8352929" cy="695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48782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E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548680"/>
            <a:ext cx="8136904" cy="4104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28775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GBX_HAS_SWIFFPOINT_SHAPES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WIFFPOINTPLAYERTAG" val="{577f8ca8-7131-11d4-8460-525400eb897b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WIFFPOINTPLAYERTAG" val="{577f8ca8-7131-11d4-8460-525400eb897b}"/>
</p:tagLst>
</file>

<file path=ppt/theme/theme1.xml><?xml version="1.0" encoding="utf-8"?>
<a:theme xmlns:a="http://schemas.openxmlformats.org/drawingml/2006/main" name="Theme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Theme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3563</TotalTime>
  <Words>1842</Words>
  <Application>Microsoft Office PowerPoint</Application>
  <PresentationFormat>On-screen Show (4:3)</PresentationFormat>
  <Paragraphs>377</Paragraphs>
  <Slides>62</Slides>
  <Notes>6</Notes>
  <HiddenSlides>1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62</vt:i4>
      </vt:variant>
    </vt:vector>
  </HeadingPairs>
  <TitlesOfParts>
    <vt:vector size="65" baseType="lpstr">
      <vt:lpstr>Theme1</vt:lpstr>
      <vt:lpstr>Office Theme</vt:lpstr>
      <vt:lpstr>1_Theme1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pmdt</dc:creator>
  <cp:lastModifiedBy>pmdt</cp:lastModifiedBy>
  <cp:revision>131</cp:revision>
  <dcterms:created xsi:type="dcterms:W3CDTF">2012-03-29T21:38:00Z</dcterms:created>
  <dcterms:modified xsi:type="dcterms:W3CDTF">2012-04-18T12:25:30Z</dcterms:modified>
</cp:coreProperties>
</file>