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9" b="14360"/>
          <a:stretch/>
        </p:blipFill>
        <p:spPr bwMode="auto">
          <a:xfrm>
            <a:off x="8028384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9" b="14360"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9" b="14360"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19074" y="171450"/>
            <a:ext cx="8963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 the mean &amp; Standard Deviation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1130" y="929244"/>
            <a:ext cx="23591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Find the </a:t>
            </a:r>
          </a:p>
          <a:p>
            <a:pPr algn="ctr"/>
            <a:r>
              <a:rPr lang="en-IE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Mean and </a:t>
            </a:r>
          </a:p>
          <a:p>
            <a:pPr algn="ctr"/>
            <a:r>
              <a:rPr lang="en-IE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Standard Deviation of</a:t>
            </a:r>
          </a:p>
          <a:p>
            <a:pPr algn="ctr"/>
            <a:r>
              <a:rPr lang="en-IE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en-IE" sz="24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6,5,5,4,5,5,6,5 and 4</a:t>
            </a:r>
            <a:endParaRPr lang="en-IE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0B18D5E7-1209-4E17-A2A0-D0225BB59637}" type="datetimeFigureOut">
              <a:rPr lang="en-IE" smtClean="0"/>
              <a:t>12/04/2012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18DA09D8-A7DB-4B43-9DD0-4238F898217B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674839"/>
          </a:xfrm>
        </p:spPr>
        <p:txBody>
          <a:bodyPr>
            <a:normAutofit/>
          </a:bodyPr>
          <a:lstStyle/>
          <a:p>
            <a:r>
              <a:rPr lang="en-IE" sz="54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</a:t>
            </a: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Mean</a:t>
            </a: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&amp;</a:t>
            </a:r>
            <a:b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</a:t>
            </a:r>
            <a:b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Standard Deviation</a:t>
            </a: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10645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478" y="457622"/>
            <a:ext cx="8746690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1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The frequency table of the monthly salaries of 20 people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is shown below.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600" b="1" dirty="0">
              <a:solidFill>
                <a:srgbClr val="C00000"/>
              </a:solidFill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600" b="1" dirty="0">
              <a:solidFill>
                <a:srgbClr val="C00000"/>
              </a:solidFill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a) Calculate the mean of the salaries of the 20 people.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b) Calculate the standard deviation of the salaries of the 20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people.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88538"/>
              </p:ext>
            </p:extLst>
          </p:nvPr>
        </p:nvGraphicFramePr>
        <p:xfrm>
          <a:off x="2411760" y="1268760"/>
          <a:ext cx="4114800" cy="25908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salary(in </a:t>
                      </a:r>
                      <a:r>
                        <a:rPr lang="en-IE" sz="2800" b="1" dirty="0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a:t>€</a:t>
                      </a:r>
                      <a:r>
                        <a:rPr lang="en-IE" sz="28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IE" sz="2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frequency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3500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4300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294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44497"/>
            <a:ext cx="8922635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2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.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following table shows the grouped data, 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in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classes, for the heights of 50 people. </a:t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a) Calculate the mean of the salaries of the 20 people. </a:t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b) Calculate the standard deviation of the salaries of 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the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 people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0676826"/>
                  </p:ext>
                </p:extLst>
              </p:nvPr>
            </p:nvGraphicFramePr>
            <p:xfrm>
              <a:off x="1259632" y="1268760"/>
              <a:ext cx="6629400" cy="2926080"/>
            </p:xfrm>
            <a:graphic>
              <a:graphicData uri="http://schemas.openxmlformats.org/drawingml/2006/table">
                <a:tbl>
                  <a:tblPr/>
                  <a:tblGrid>
                    <a:gridCol w="3314700"/>
                    <a:gridCol w="3314700"/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height (in cm) - classes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frequency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120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130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130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140</a:t>
                          </a:r>
                          <a:endParaRPr lang="en-IE" sz="2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140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150</a:t>
                          </a:r>
                          <a:endParaRPr lang="en-IE" sz="2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150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160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10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160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170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928230"/>
                  </p:ext>
                </p:extLst>
              </p:nvPr>
            </p:nvGraphicFramePr>
            <p:xfrm>
              <a:off x="1259632" y="1268760"/>
              <a:ext cx="6629400" cy="2926080"/>
            </p:xfrm>
            <a:graphic>
              <a:graphicData uri="http://schemas.openxmlformats.org/drawingml/2006/table">
                <a:tbl>
                  <a:tblPr/>
                  <a:tblGrid>
                    <a:gridCol w="3314700"/>
                    <a:gridCol w="3314700"/>
                  </a:tblGrid>
                  <a:tr h="487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height (in cm) - classes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frequency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110000" r="-100000" b="-4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210000" r="-100000" b="-3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310000" r="-100000" b="-2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410000" r="-100000" b="-1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10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510000" r="-100000" b="-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76370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4544" y="-232966"/>
            <a:ext cx="7840223" cy="769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E.g3.  C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onsider the following three data sets A, B and C.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 = {9,10,11,7,13}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 = {10,10,10,10,10} 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C = {1,1,10,19,19}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a) Calculate the mean of each data set.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b) Calculate the standard deviation of each data set.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c) Which set has the largest standard deviation?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d) Is it possible to answer question c) without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  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calculations of the standard deviation?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5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69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9512" y="39970"/>
            <a:ext cx="8994642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4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.A given data set has a mean μ and a standard deviation σ.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a) What are the new values of the mean and the standard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deviation if the same constant k is added to each data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value in the given set? Explain.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b) What are the new values of the mean and the standard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deviation if each data value of the set is multiplied by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the same constant k? Explain.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5 </a:t>
            </a:r>
            <a:r>
              <a:rPr lang="en-IE" sz="2600" b="1" dirty="0" smtClean="0">
                <a:solidFill>
                  <a:srgbClr val="C00000"/>
                </a:solidFill>
              </a:rPr>
              <a:t>If </a:t>
            </a:r>
            <a:r>
              <a:rPr lang="en-IE" sz="2600" b="1" dirty="0">
                <a:solidFill>
                  <a:srgbClr val="C00000"/>
                </a:solidFill>
              </a:rPr>
              <a:t>the standard deviation of a given data set is equal </a:t>
            </a:r>
            <a:r>
              <a:rPr lang="en-IE" sz="2600" b="1" dirty="0" smtClean="0">
                <a:solidFill>
                  <a:srgbClr val="C00000"/>
                </a:solidFill>
              </a:rPr>
              <a:t>to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IE" sz="2600" b="1" dirty="0">
                <a:solidFill>
                  <a:srgbClr val="C00000"/>
                </a:solidFill>
              </a:rPr>
              <a:t> </a:t>
            </a:r>
            <a:r>
              <a:rPr lang="en-IE" sz="2600" b="1" dirty="0" smtClean="0">
                <a:solidFill>
                  <a:srgbClr val="C00000"/>
                </a:solidFill>
              </a:rPr>
              <a:t>         </a:t>
            </a:r>
            <a:r>
              <a:rPr lang="en-IE" sz="2600" b="1" dirty="0">
                <a:solidFill>
                  <a:srgbClr val="C00000"/>
                </a:solidFill>
              </a:rPr>
              <a:t>zero</a:t>
            </a:r>
            <a:r>
              <a:rPr lang="en-IE" sz="2600" b="1" dirty="0" smtClean="0">
                <a:solidFill>
                  <a:srgbClr val="C00000"/>
                </a:solidFill>
              </a:rPr>
              <a:t>, what </a:t>
            </a:r>
            <a:r>
              <a:rPr lang="en-IE" sz="2600" b="1" dirty="0">
                <a:solidFill>
                  <a:srgbClr val="C00000"/>
                </a:solidFill>
              </a:rPr>
              <a:t>can we say about the data values included in </a:t>
            </a:r>
            <a:endParaRPr lang="en-IE" sz="2600" b="1" dirty="0" smtClean="0">
              <a:solidFill>
                <a:srgbClr val="C0000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IE" sz="2600" b="1" dirty="0">
                <a:solidFill>
                  <a:srgbClr val="C00000"/>
                </a:solidFill>
              </a:rPr>
              <a:t> </a:t>
            </a:r>
            <a:r>
              <a:rPr lang="en-IE" sz="2600" b="1" dirty="0" smtClean="0">
                <a:solidFill>
                  <a:srgbClr val="C00000"/>
                </a:solidFill>
              </a:rPr>
              <a:t>         the given </a:t>
            </a:r>
            <a:r>
              <a:rPr lang="en-IE" sz="2600" b="1" dirty="0">
                <a:solidFill>
                  <a:srgbClr val="C00000"/>
                </a:solidFill>
              </a:rPr>
              <a:t>data set?</a:t>
            </a: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45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28663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2764459" y="231482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813" y="733410"/>
            <a:ext cx="434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2764459" y="269005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 rot="4996804">
            <a:off x="5095305" y="401064"/>
            <a:ext cx="397076" cy="3978882"/>
          </a:xfrm>
          <a:prstGeom prst="downArrow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24" y="749179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743699" y="1186085"/>
            <a:ext cx="2277767" cy="12926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want to</a:t>
            </a:r>
          </a:p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 CLR</a:t>
            </a:r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calculator to</a:t>
            </a:r>
          </a:p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Clear its Memory</a:t>
            </a:r>
          </a:p>
        </p:txBody>
      </p:sp>
    </p:spTree>
    <p:extLst>
      <p:ext uri="{BB962C8B-B14F-4D97-AF65-F5344CB8AC3E}">
        <p14:creationId xmlns:p14="http://schemas.microsoft.com/office/powerpoint/2010/main" val="300574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702" y="755818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3532574" y="5370655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Down Arrow 2"/>
          <p:cNvSpPr/>
          <p:nvPr/>
        </p:nvSpPr>
        <p:spPr>
          <a:xfrm rot="5400000">
            <a:off x="6218309" y="-257176"/>
            <a:ext cx="397076" cy="3978882"/>
          </a:xfrm>
          <a:prstGeom prst="downArrow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6743699" y="1186085"/>
            <a:ext cx="2277767" cy="12926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w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ant to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 CLR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calculator to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Clear its Memory</a:t>
            </a:r>
            <a:endParaRPr lang="en-IE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4" y="765342"/>
            <a:ext cx="4333875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2758786" y="5699875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572" y="929244"/>
            <a:ext cx="3819649" cy="127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38188"/>
            <a:ext cx="4333875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162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38938" y="1582442"/>
            <a:ext cx="2020182" cy="12926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want the calculator 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STATS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mode</a:t>
            </a:r>
            <a:endParaRPr lang="en-IE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38188"/>
            <a:ext cx="4333875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5807206" y="266695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31" y="737690"/>
            <a:ext cx="4324350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2748694" y="5338166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77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738188"/>
            <a:ext cx="4314825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Down Arrow 17"/>
          <p:cNvSpPr/>
          <p:nvPr/>
        </p:nvSpPr>
        <p:spPr>
          <a:xfrm rot="5966558">
            <a:off x="5510722" y="-102016"/>
            <a:ext cx="278297" cy="369623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739918" y="5691822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19138"/>
            <a:ext cx="434340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6738938" y="1582442"/>
            <a:ext cx="2020182" cy="1569660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We want to find Single Variable Statistics</a:t>
            </a:r>
          </a:p>
          <a:p>
            <a:pPr lvl="0" algn="ctr"/>
            <a:r>
              <a:rPr lang="en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choose</a:t>
            </a:r>
          </a:p>
          <a:p>
            <a:pPr lvl="0" algn="ctr"/>
            <a:r>
              <a:rPr lang="en-IE" sz="24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SD</a:t>
            </a:r>
            <a:endParaRPr lang="en-IE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5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719138"/>
            <a:ext cx="434340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4310481" y="4998139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728662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5916193" y="4177799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232" y="756225"/>
            <a:ext cx="43338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3513137" y="4972887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122" y="738187"/>
            <a:ext cx="4352925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122" y="734357"/>
            <a:ext cx="43338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Down Arrow 16"/>
          <p:cNvSpPr/>
          <p:nvPr/>
        </p:nvSpPr>
        <p:spPr>
          <a:xfrm rot="1984892">
            <a:off x="6685473" y="2001668"/>
            <a:ext cx="458282" cy="23539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38938" y="1582442"/>
            <a:ext cx="2020182" cy="1231106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enter each term pressing </a:t>
            </a:r>
            <a:r>
              <a:rPr lang="en-IE" sz="20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after each one</a:t>
            </a:r>
            <a:endParaRPr lang="en-IE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900426" y="4198411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4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19138"/>
            <a:ext cx="43338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2710741" y="2666636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693163"/>
            <a:ext cx="434340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36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876300"/>
            <a:ext cx="433387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876300"/>
            <a:ext cx="430530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915816" y="5121447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33169" y="5813763"/>
            <a:ext cx="1499299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 rot="3895584">
            <a:off x="5483159" y="1755996"/>
            <a:ext cx="458282" cy="46884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738938" y="1582442"/>
                <a:ext cx="2020182" cy="1969770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00B0F0"/>
                </a:solidFill>
              </a:ln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IE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We want to find The Mean of  our Variable</a:t>
                </a:r>
              </a:p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IE" sz="4400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</m:ctrlPr>
                        </m:accPr>
                        <m:e>
                          <m:r>
                            <a:rPr lang="en-IE" sz="4400" b="0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IE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sz="2400" b="1" dirty="0">
                    <a:solidFill>
                      <a:prstClr val="black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endParaRPr lang="en-IE" dirty="0">
                  <a:solidFill>
                    <a:prstClr val="black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938" y="1582442"/>
                <a:ext cx="2020182" cy="1969770"/>
              </a:xfrm>
              <a:prstGeom prst="rect">
                <a:avLst/>
              </a:prstGeom>
              <a:blipFill rotWithShape="1">
                <a:blip r:embed="rId4"/>
                <a:stretch>
                  <a:fillRect t="-1227" r="-2687"/>
                </a:stretch>
              </a:blipFill>
              <a:ln w="19050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2901068" y="2788960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388007" y="3244334"/>
                <a:ext cx="3679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i="1">
                          <a:latin typeface="Cambria Math"/>
                          <a:ea typeface="Tahoma" pitchFamily="34" charset="0"/>
                          <a:cs typeface="Tahoma" pitchFamily="34" charset="0"/>
                        </a:rPr>
                        <m:t>𝑥</m:t>
                      </m:r>
                    </m:oMath>
                  </m:oMathPara>
                </a14:m>
                <a:endParaRPr lang="en-IE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8007" y="3244334"/>
                <a:ext cx="36798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176522" y="2996952"/>
                <a:ext cx="1125180" cy="6335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IE" sz="3600" i="1" smtClean="0">
                            <a:latin typeface="Cambria Math"/>
                            <a:ea typeface="Tahoma" pitchFamily="34" charset="0"/>
                            <a:cs typeface="Tahoma" pitchFamily="34" charset="0"/>
                          </a:rPr>
                        </m:ctrlPr>
                      </m:accPr>
                      <m:e>
                        <m:r>
                          <a:rPr lang="en-IE" sz="3600" i="1">
                            <a:latin typeface="Cambria Math"/>
                            <a:ea typeface="Tahoma" pitchFamily="34" charset="0"/>
                            <a:cs typeface="Tahoma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E" sz="28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= 5</a:t>
                </a:r>
                <a:endParaRPr lang="en-IE" sz="28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522" y="2996952"/>
                <a:ext cx="1125180" cy="633571"/>
              </a:xfrm>
              <a:prstGeom prst="rect">
                <a:avLst/>
              </a:prstGeom>
              <a:blipFill rotWithShape="1">
                <a:blip r:embed="rId6"/>
                <a:stretch>
                  <a:fillRect r="-10270" b="-2115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56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9" grpId="0" animBg="1"/>
      <p:bldP spid="9" grpId="1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778" y="739383"/>
            <a:ext cx="430530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848" y="720385"/>
            <a:ext cx="4343400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153" y="720385"/>
            <a:ext cx="435292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Down Arrow 13"/>
          <p:cNvSpPr/>
          <p:nvPr/>
        </p:nvSpPr>
        <p:spPr>
          <a:xfrm rot="2951365">
            <a:off x="6104585" y="1844039"/>
            <a:ext cx="458282" cy="376149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76256" y="1712293"/>
            <a:ext cx="2020182" cy="2831544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want the</a:t>
            </a:r>
          </a:p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standard Deviation</a:t>
            </a:r>
          </a:p>
          <a:p>
            <a:pPr lvl="0" algn="ctr"/>
            <a:r>
              <a:rPr lang="en-IE" sz="3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σx</a:t>
            </a:r>
          </a:p>
          <a:p>
            <a:pPr lvl="0" algn="ctr"/>
            <a:endParaRPr lang="en-IE" sz="32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/>
            <a:r>
              <a:rPr lang="en-IE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Its in Green so press ALPHA FIRST</a:t>
            </a:r>
            <a:endParaRPr lang="en-IE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91338" y="1734842"/>
            <a:ext cx="2020182" cy="646331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Standard Deviation = 0.67</a:t>
            </a:r>
            <a:endParaRPr lang="en-IE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294715" y="5004419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11860" y="5699875"/>
            <a:ext cx="1499299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771800" y="2636912"/>
            <a:ext cx="717145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94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0" grpId="0" animBg="1"/>
      <p:bldP spid="11" grpId="0" animBg="1"/>
      <p:bldP spid="12" grpId="0" animBg="1"/>
      <p:bldP spid="13" grpId="0" animBg="1"/>
      <p:bldP spid="16" grpId="0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21</TotalTime>
  <Words>210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Theme1</vt:lpstr>
      <vt:lpstr>Finding the Mean &amp;  the  Standard Deviation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6</cp:revision>
  <dcterms:created xsi:type="dcterms:W3CDTF">2012-04-10T15:47:09Z</dcterms:created>
  <dcterms:modified xsi:type="dcterms:W3CDTF">2012-04-11T23:20:46Z</dcterms:modified>
</cp:coreProperties>
</file>