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76ED9-424C-46A4-A10F-4AC10614BD12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DA693-4C99-4F03-A224-0ADF3CFA7C6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78305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1F5AF0-F34B-4B2B-A1CB-D990850B7E29}" type="slidenum">
              <a:rPr lang="en-IE" smtClean="0"/>
              <a:pPr/>
              <a:t>12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92111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469E-E58B-4817-A8E7-B465B04ECF35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557C-80DC-419C-B4CB-4B4C5455168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469E-E58B-4817-A8E7-B465B04ECF35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557C-80DC-419C-B4CB-4B4C5455168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469E-E58B-4817-A8E7-B465B04ECF35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557C-80DC-419C-B4CB-4B4C5455168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469E-E58B-4817-A8E7-B465B04ECF35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557C-80DC-419C-B4CB-4B4C5455168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469E-E58B-4817-A8E7-B465B04ECF35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557C-80DC-419C-B4CB-4B4C5455168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469E-E58B-4817-A8E7-B465B04ECF35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557C-80DC-419C-B4CB-4B4C5455168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469E-E58B-4817-A8E7-B465B04ECF35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557C-80DC-419C-B4CB-4B4C5455168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469E-E58B-4817-A8E7-B465B04ECF35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557C-80DC-419C-B4CB-4B4C5455168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469E-E58B-4817-A8E7-B465B04ECF35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557C-80DC-419C-B4CB-4B4C5455168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469E-E58B-4817-A8E7-B465B04ECF35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557C-80DC-419C-B4CB-4B4C5455168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469E-E58B-4817-A8E7-B465B04ECF35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8557C-80DC-419C-B4CB-4B4C5455168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2B6D469E-E58B-4817-A8E7-B465B04ECF35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13D8557C-80DC-419C-B4CB-4B4C5455168B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3674839"/>
          </a:xfrm>
        </p:spPr>
        <p:txBody>
          <a:bodyPr>
            <a:normAutofit/>
          </a:bodyPr>
          <a:lstStyle/>
          <a:p>
            <a: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</a:t>
            </a:r>
            <a:r>
              <a:rPr lang="en-IE" sz="5400" b="1" i="1" dirty="0" err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Sampliong</a:t>
            </a:r>
            <a: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using</a:t>
            </a:r>
            <a:b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</a:t>
            </a:r>
            <a:endParaRPr lang="en-IE" sz="5400" dirty="0"/>
          </a:p>
        </p:txBody>
      </p:sp>
    </p:spTree>
    <p:extLst>
      <p:ext uri="{BB962C8B-B14F-4D97-AF65-F5344CB8AC3E}">
        <p14:creationId xmlns:p14="http://schemas.microsoft.com/office/powerpoint/2010/main" val="106452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278" y="734406"/>
            <a:ext cx="435292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5113523" y="5681872"/>
            <a:ext cx="1334574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743203" y="961697"/>
            <a:ext cx="1895972" cy="279049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To keep generating a random 3 digit number between </a:t>
            </a:r>
            <a:endParaRPr lang="en-IE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[0,1]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we repeatedly press</a:t>
            </a:r>
          </a:p>
          <a:p>
            <a:pPr algn="ctr"/>
            <a:r>
              <a:rPr lang="en-IE" sz="2800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=</a:t>
            </a:r>
            <a:endParaRPr lang="en-IE" sz="28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5" y="153054"/>
            <a:ext cx="832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</a:t>
            </a:r>
            <a:endParaRPr lang="en-IE" sz="32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51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013" y="723900"/>
            <a:ext cx="437197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5113523" y="5681872"/>
            <a:ext cx="1334574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733425"/>
            <a:ext cx="4362450" cy="539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5092497" y="5676612"/>
            <a:ext cx="1334574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719138"/>
            <a:ext cx="4352925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5124029" y="5676612"/>
            <a:ext cx="1334574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5" y="153054"/>
            <a:ext cx="832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</a:t>
            </a:r>
            <a:endParaRPr lang="en-IE" sz="32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9182" y="1567591"/>
            <a:ext cx="9348717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427163" algn="l"/>
              </a:tabLst>
            </a:pPr>
            <a:endParaRPr lang="en-IE" sz="2200" dirty="0" smtClean="0">
              <a:solidFill>
                <a:srgbClr val="990033"/>
              </a:solidFill>
              <a:latin typeface="Century Gothic" pitchFamily="34" charset="0"/>
            </a:endParaRPr>
          </a:p>
          <a:p>
            <a:pPr>
              <a:tabLst>
                <a:tab pos="1427163" algn="l"/>
              </a:tabLst>
            </a:pPr>
            <a:r>
              <a:rPr lang="en-IE" sz="2200" dirty="0">
                <a:solidFill>
                  <a:srgbClr val="990033"/>
                </a:solidFill>
                <a:latin typeface="Century Gothic" pitchFamily="34" charset="0"/>
              </a:rPr>
              <a:t>	</a:t>
            </a:r>
          </a:p>
          <a:p>
            <a:pPr>
              <a:tabLst>
                <a:tab pos="1427163" algn="l"/>
              </a:tabLst>
            </a:pPr>
            <a:r>
              <a:rPr lang="en-IE" sz="2200" dirty="0" smtClean="0">
                <a:solidFill>
                  <a:srgbClr val="990033"/>
                </a:solidFill>
                <a:latin typeface="Century Gothic" pitchFamily="34" charset="0"/>
              </a:rPr>
              <a:t>If we multiply the randomly generated number by 199 then</a:t>
            </a:r>
          </a:p>
          <a:p>
            <a:pPr>
              <a:tabLst>
                <a:tab pos="1427163" algn="l"/>
              </a:tabLst>
            </a:pPr>
            <a:endParaRPr lang="en-IE" sz="2200" dirty="0" smtClean="0">
              <a:solidFill>
                <a:srgbClr val="990033"/>
              </a:solidFill>
              <a:latin typeface="Century Gothic" pitchFamily="34" charset="0"/>
            </a:endParaRPr>
          </a:p>
          <a:p>
            <a:pPr>
              <a:tabLst>
                <a:tab pos="1427163" algn="l"/>
              </a:tabLst>
            </a:pPr>
            <a:r>
              <a:rPr lang="en-IE" sz="2200" dirty="0">
                <a:solidFill>
                  <a:srgbClr val="990033"/>
                </a:solidFill>
                <a:latin typeface="Century Gothic" pitchFamily="34" charset="0"/>
              </a:rPr>
              <a:t>	</a:t>
            </a:r>
            <a:r>
              <a:rPr lang="en-IE" sz="2200" dirty="0" smtClean="0">
                <a:solidFill>
                  <a:srgbClr val="990033"/>
                </a:solidFill>
                <a:latin typeface="Century Gothic" pitchFamily="34" charset="0"/>
              </a:rPr>
              <a:t>199 </a:t>
            </a:r>
            <a:r>
              <a:rPr lang="en-IE" sz="2200" dirty="0">
                <a:solidFill>
                  <a:srgbClr val="990033"/>
                </a:solidFill>
                <a:latin typeface="Century Gothic" pitchFamily="34" charset="0"/>
              </a:rPr>
              <a:t>x </a:t>
            </a:r>
            <a:r>
              <a:rPr lang="en-IE" sz="2200" b="1" dirty="0">
                <a:solidFill>
                  <a:srgbClr val="990033"/>
                </a:solidFill>
                <a:latin typeface="Century Gothic" pitchFamily="34" charset="0"/>
              </a:rPr>
              <a:t>[0, 1] </a:t>
            </a:r>
            <a:r>
              <a:rPr lang="en-IE" sz="2200" dirty="0">
                <a:solidFill>
                  <a:srgbClr val="990033"/>
                </a:solidFill>
                <a:latin typeface="Century Gothic" pitchFamily="34" charset="0"/>
              </a:rPr>
              <a:t>= [0, 199</a:t>
            </a:r>
            <a:r>
              <a:rPr lang="en-IE" sz="2200" dirty="0" smtClean="0">
                <a:solidFill>
                  <a:srgbClr val="990033"/>
                </a:solidFill>
                <a:latin typeface="Century Gothic" pitchFamily="34" charset="0"/>
              </a:rPr>
              <a:t>]</a:t>
            </a:r>
          </a:p>
          <a:p>
            <a:pPr>
              <a:tabLst>
                <a:tab pos="1427163" algn="l"/>
              </a:tabLst>
            </a:pPr>
            <a:endParaRPr lang="en-IE" sz="2200" dirty="0" smtClean="0">
              <a:solidFill>
                <a:srgbClr val="990033"/>
              </a:solidFill>
              <a:latin typeface="Century Gothic" pitchFamily="34" charset="0"/>
            </a:endParaRPr>
          </a:p>
          <a:p>
            <a:pPr>
              <a:tabLst>
                <a:tab pos="1427163" algn="l"/>
              </a:tabLst>
            </a:pPr>
            <a:r>
              <a:rPr lang="en-IE" sz="2200" dirty="0" smtClean="0">
                <a:solidFill>
                  <a:srgbClr val="990033"/>
                </a:solidFill>
                <a:latin typeface="Century Gothic" pitchFamily="34" charset="0"/>
              </a:rPr>
              <a:t>To get it between 1 and 200 we must add 1</a:t>
            </a:r>
            <a:endParaRPr lang="en-IE" sz="2200" dirty="0">
              <a:solidFill>
                <a:srgbClr val="990033"/>
              </a:solidFill>
              <a:latin typeface="Century Gothic" pitchFamily="34" charset="0"/>
            </a:endParaRPr>
          </a:p>
          <a:p>
            <a:pPr>
              <a:tabLst>
                <a:tab pos="1427163" algn="l"/>
              </a:tabLst>
            </a:pPr>
            <a:endParaRPr lang="en-IE" sz="2200" dirty="0" smtClean="0">
              <a:solidFill>
                <a:srgbClr val="990033"/>
              </a:solidFill>
              <a:latin typeface="Century Gothic" pitchFamily="34" charset="0"/>
            </a:endParaRPr>
          </a:p>
          <a:p>
            <a:pPr>
              <a:tabLst>
                <a:tab pos="1427163" algn="l"/>
              </a:tabLst>
            </a:pPr>
            <a:r>
              <a:rPr lang="en-IE" sz="2200" dirty="0">
                <a:solidFill>
                  <a:srgbClr val="990033"/>
                </a:solidFill>
                <a:latin typeface="Century Gothic" pitchFamily="34" charset="0"/>
              </a:rPr>
              <a:t>	199 x </a:t>
            </a:r>
            <a:r>
              <a:rPr lang="en-IE" sz="2200" b="1" dirty="0">
                <a:solidFill>
                  <a:srgbClr val="990033"/>
                </a:solidFill>
                <a:latin typeface="Century Gothic" pitchFamily="34" charset="0"/>
              </a:rPr>
              <a:t>[0, 1] </a:t>
            </a:r>
            <a:r>
              <a:rPr lang="en-IE" sz="2200" dirty="0">
                <a:solidFill>
                  <a:srgbClr val="990033"/>
                </a:solidFill>
                <a:latin typeface="Century Gothic" pitchFamily="34" charset="0"/>
              </a:rPr>
              <a:t>+ 1 = [1, 200</a:t>
            </a:r>
            <a:r>
              <a:rPr lang="en-IE" sz="2200" dirty="0" smtClean="0">
                <a:solidFill>
                  <a:srgbClr val="990033"/>
                </a:solidFill>
                <a:latin typeface="Century Gothic" pitchFamily="34" charset="0"/>
              </a:rPr>
              <a:t>]</a:t>
            </a:r>
          </a:p>
          <a:p>
            <a:pPr>
              <a:tabLst>
                <a:tab pos="1427163" algn="l"/>
              </a:tabLst>
            </a:pPr>
            <a:endParaRPr lang="en-IE" sz="2200" dirty="0">
              <a:solidFill>
                <a:srgbClr val="990033"/>
              </a:solidFill>
              <a:latin typeface="Century Gothic" pitchFamily="34" charset="0"/>
            </a:endParaRPr>
          </a:p>
          <a:p>
            <a:pPr>
              <a:tabLst>
                <a:tab pos="1427163" algn="l"/>
              </a:tabLst>
            </a:pPr>
            <a:r>
              <a:rPr lang="en-IE" sz="2200" dirty="0" smtClean="0">
                <a:solidFill>
                  <a:srgbClr val="990033"/>
                </a:solidFill>
                <a:latin typeface="Century Gothic" pitchFamily="34" charset="0"/>
              </a:rPr>
              <a:t>But we must first </a:t>
            </a:r>
            <a:r>
              <a:rPr lang="en-IE" sz="2200" b="1" dirty="0" smtClean="0">
                <a:solidFill>
                  <a:srgbClr val="FF0000"/>
                </a:solidFill>
                <a:latin typeface="Century Gothic" pitchFamily="34" charset="0"/>
              </a:rPr>
              <a:t>SET UP </a:t>
            </a:r>
            <a:r>
              <a:rPr lang="en-IE" sz="2200" dirty="0" smtClean="0">
                <a:solidFill>
                  <a:srgbClr val="990033"/>
                </a:solidFill>
                <a:latin typeface="Century Gothic" pitchFamily="34" charset="0"/>
              </a:rPr>
              <a:t>the calculator to </a:t>
            </a:r>
            <a:r>
              <a:rPr lang="en-IE" sz="2200" b="1" dirty="0" smtClean="0">
                <a:solidFill>
                  <a:srgbClr val="FF0000"/>
                </a:solidFill>
                <a:latin typeface="Century Gothic" pitchFamily="34" charset="0"/>
              </a:rPr>
              <a:t>Fix</a:t>
            </a:r>
            <a:r>
              <a:rPr lang="en-IE" sz="2200" dirty="0" smtClean="0">
                <a:solidFill>
                  <a:srgbClr val="990033"/>
                </a:solidFill>
                <a:latin typeface="Century Gothic" pitchFamily="34" charset="0"/>
              </a:rPr>
              <a:t> to </a:t>
            </a:r>
            <a:r>
              <a:rPr lang="en-IE" sz="2200" b="1" dirty="0" smtClean="0">
                <a:solidFill>
                  <a:srgbClr val="FF0000"/>
                </a:solidFill>
                <a:latin typeface="Century Gothic" pitchFamily="34" charset="0"/>
              </a:rPr>
              <a:t>0</a:t>
            </a:r>
            <a:r>
              <a:rPr lang="en-IE" sz="2200" dirty="0" smtClean="0">
                <a:solidFill>
                  <a:srgbClr val="990033"/>
                </a:solidFill>
                <a:latin typeface="Century Gothic" pitchFamily="34" charset="0"/>
              </a:rPr>
              <a:t> decimal place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67044" y="57650"/>
            <a:ext cx="9389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</a:t>
            </a:r>
          </a:p>
          <a:p>
            <a:pPr algn="ctr"/>
            <a:r>
              <a:rPr lang="en-IE" sz="4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for an interval [1,200]</a:t>
            </a:r>
            <a:endParaRPr lang="en-IE" sz="40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15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719138"/>
            <a:ext cx="4333875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19446891">
            <a:off x="1685497" y="415449"/>
            <a:ext cx="514379" cy="298482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641553" y="3021790"/>
            <a:ext cx="93722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728663"/>
            <a:ext cx="434340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Down Arrow 11"/>
          <p:cNvSpPr/>
          <p:nvPr/>
        </p:nvSpPr>
        <p:spPr>
          <a:xfrm rot="4302021">
            <a:off x="6898146" y="131693"/>
            <a:ext cx="435028" cy="199709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704617" y="5344456"/>
            <a:ext cx="795330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013" y="728663"/>
            <a:ext cx="437197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Down Arrow 14"/>
          <p:cNvSpPr/>
          <p:nvPr/>
        </p:nvSpPr>
        <p:spPr>
          <a:xfrm rot="17098557">
            <a:off x="1677873" y="79812"/>
            <a:ext cx="435028" cy="199709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758967" y="5741492"/>
            <a:ext cx="740980" cy="261728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278" y="723403"/>
            <a:ext cx="435292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ounded Rectangle 17"/>
          <p:cNvSpPr/>
          <p:nvPr/>
        </p:nvSpPr>
        <p:spPr>
          <a:xfrm>
            <a:off x="6873765" y="1478756"/>
            <a:ext cx="1765409" cy="210001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want</a:t>
            </a:r>
          </a:p>
          <a:p>
            <a:pPr algn="ctr"/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0</a:t>
            </a:r>
          </a:p>
          <a:p>
            <a:pPr algn="ctr"/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decimal places</a:t>
            </a:r>
            <a:endParaRPr lang="en-IE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744821" y="5653486"/>
            <a:ext cx="707827" cy="337416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719138"/>
            <a:ext cx="4352925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62607" y="447645"/>
            <a:ext cx="8639504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IE" sz="2000" dirty="0">
                <a:latin typeface="Century Gothic" pitchFamily="34" charset="0"/>
              </a:rPr>
              <a:t>But we must first </a:t>
            </a:r>
            <a:r>
              <a:rPr lang="en-IE" sz="2400" b="1" dirty="0">
                <a:solidFill>
                  <a:srgbClr val="FF0000"/>
                </a:solidFill>
                <a:latin typeface="Century Gothic" pitchFamily="34" charset="0"/>
              </a:rPr>
              <a:t>SET UP </a:t>
            </a:r>
            <a:r>
              <a:rPr lang="en-IE" sz="2000" dirty="0">
                <a:latin typeface="Century Gothic" pitchFamily="34" charset="0"/>
              </a:rPr>
              <a:t>the calculator to </a:t>
            </a:r>
            <a:r>
              <a:rPr lang="en-IE" sz="2400" b="1" dirty="0">
                <a:solidFill>
                  <a:srgbClr val="FF0000"/>
                </a:solidFill>
                <a:latin typeface="Century Gothic" pitchFamily="34" charset="0"/>
              </a:rPr>
              <a:t>Fix</a:t>
            </a:r>
            <a:r>
              <a:rPr lang="en-IE" sz="2000" dirty="0">
                <a:latin typeface="Century Gothic" pitchFamily="34" charset="0"/>
              </a:rPr>
              <a:t> to </a:t>
            </a:r>
            <a:r>
              <a:rPr lang="en-IE" sz="2400" b="1" dirty="0" smtClean="0">
                <a:solidFill>
                  <a:srgbClr val="FF0000"/>
                </a:solidFill>
                <a:latin typeface="Century Gothic" pitchFamily="34" charset="0"/>
              </a:rPr>
              <a:t>0</a:t>
            </a:r>
            <a:r>
              <a:rPr lang="en-IE" sz="2000" dirty="0" smtClean="0">
                <a:latin typeface="Century Gothic" pitchFamily="34" charset="0"/>
              </a:rPr>
              <a:t> </a:t>
            </a:r>
            <a:r>
              <a:rPr lang="en-IE" sz="2000" dirty="0">
                <a:latin typeface="Century Gothic" pitchFamily="34" charset="0"/>
              </a:rPr>
              <a:t>decimal place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615869" y="57650"/>
            <a:ext cx="1037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 for an interval [1,200]</a:t>
            </a:r>
            <a:endParaRPr lang="en-IE" sz="24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54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0" grpId="0" animBg="1"/>
      <p:bldP spid="12" grpId="0" animBg="1"/>
      <p:bldP spid="12" grpId="1" animBg="1"/>
      <p:bldP spid="13" grpId="0" animBg="1"/>
      <p:bldP spid="15" grpId="0" animBg="1"/>
      <p:bldP spid="15" grpId="1" animBg="1"/>
      <p:bldP spid="16" grpId="0" animBg="1"/>
      <p:bldP spid="18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852358" y="1159306"/>
            <a:ext cx="2137247" cy="256529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n-IE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now need to tell it what we want</a:t>
            </a:r>
            <a:r>
              <a:rPr lang="en-IE" dirty="0">
                <a:solidFill>
                  <a:srgbClr val="990033"/>
                </a:solidFill>
                <a:latin typeface="Century Gothic" pitchFamily="34" charset="0"/>
              </a:rPr>
              <a:t> </a:t>
            </a:r>
            <a:endParaRPr lang="en-IE" dirty="0" smtClean="0">
              <a:solidFill>
                <a:srgbClr val="990033"/>
              </a:solidFill>
              <a:latin typeface="Century Gothic" pitchFamily="34" charset="0"/>
            </a:endParaRPr>
          </a:p>
          <a:p>
            <a:pPr algn="ctr"/>
            <a:endParaRPr lang="en-IE" dirty="0">
              <a:solidFill>
                <a:srgbClr val="990033"/>
              </a:solidFill>
              <a:latin typeface="Century Gothic" pitchFamily="34" charset="0"/>
            </a:endParaRPr>
          </a:p>
          <a:p>
            <a:pPr algn="ctr"/>
            <a:r>
              <a:rPr lang="en-IE" sz="2000" dirty="0" smtClean="0">
                <a:solidFill>
                  <a:srgbClr val="990033"/>
                </a:solidFill>
                <a:latin typeface="Century Gothic" pitchFamily="34" charset="0"/>
              </a:rPr>
              <a:t>199 </a:t>
            </a:r>
            <a:r>
              <a:rPr lang="en-IE" sz="2000" dirty="0">
                <a:solidFill>
                  <a:srgbClr val="990033"/>
                </a:solidFill>
                <a:latin typeface="Century Gothic" pitchFamily="34" charset="0"/>
              </a:rPr>
              <a:t>x </a:t>
            </a:r>
            <a:r>
              <a:rPr lang="en-IE" sz="2000" b="1" dirty="0">
                <a:solidFill>
                  <a:srgbClr val="990033"/>
                </a:solidFill>
                <a:latin typeface="Century Gothic" pitchFamily="34" charset="0"/>
              </a:rPr>
              <a:t>[0, 1] </a:t>
            </a:r>
            <a:r>
              <a:rPr lang="en-IE" sz="2000" dirty="0">
                <a:solidFill>
                  <a:srgbClr val="990033"/>
                </a:solidFill>
                <a:latin typeface="Century Gothic" pitchFamily="34" charset="0"/>
              </a:rPr>
              <a:t>+ 1 </a:t>
            </a:r>
            <a:endParaRPr lang="en-IE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n-IE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497372" y="5162351"/>
            <a:ext cx="43258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-615869" y="57650"/>
            <a:ext cx="1037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 for an interval [1,200]</a:t>
            </a:r>
            <a:endParaRPr lang="en-IE" sz="24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719138"/>
            <a:ext cx="4352925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own Arrow 2"/>
          <p:cNvSpPr/>
          <p:nvPr/>
        </p:nvSpPr>
        <p:spPr>
          <a:xfrm rot="15122346">
            <a:off x="1648878" y="1231673"/>
            <a:ext cx="423333" cy="1530765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14325" y="1140561"/>
            <a:ext cx="1814020" cy="196524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calculator tells us it has been </a:t>
            </a:r>
          </a:p>
          <a:p>
            <a:pPr algn="ctr"/>
            <a:r>
              <a:rPr lang="en-IE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SET UP</a:t>
            </a:r>
            <a:r>
              <a:rPr lang="en-IE" b="1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</a:t>
            </a:r>
          </a:p>
          <a:p>
            <a:pPr algn="ctr"/>
            <a:r>
              <a:rPr lang="en-IE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Fix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795992" y="5322400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728663"/>
            <a:ext cx="434340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4276491" y="4623462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806" y="743931"/>
            <a:ext cx="4343400" cy="539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4296599" y="4640252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101" y="754935"/>
            <a:ext cx="433387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2764460" y="2334737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733425"/>
            <a:ext cx="4324350" cy="539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ounded Rectangle 18"/>
          <p:cNvSpPr/>
          <p:nvPr/>
        </p:nvSpPr>
        <p:spPr>
          <a:xfrm>
            <a:off x="2790732" y="4639202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709613"/>
            <a:ext cx="4362450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ounded Rectangle 20"/>
          <p:cNvSpPr/>
          <p:nvPr/>
        </p:nvSpPr>
        <p:spPr>
          <a:xfrm>
            <a:off x="2759200" y="5679758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565" y="739169"/>
            <a:ext cx="432435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Rounded Rectangle 29"/>
          <p:cNvSpPr/>
          <p:nvPr/>
        </p:nvSpPr>
        <p:spPr>
          <a:xfrm>
            <a:off x="5063665" y="5322400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813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254" y="723900"/>
            <a:ext cx="436245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ounded Rectangle 23"/>
          <p:cNvSpPr/>
          <p:nvPr/>
        </p:nvSpPr>
        <p:spPr>
          <a:xfrm>
            <a:off x="2790732" y="5317140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813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990" y="754935"/>
            <a:ext cx="4352925" cy="539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ounded Rectangle 26"/>
          <p:cNvSpPr/>
          <p:nvPr/>
        </p:nvSpPr>
        <p:spPr>
          <a:xfrm>
            <a:off x="5113523" y="5713404"/>
            <a:ext cx="1334574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8138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990" y="728567"/>
            <a:ext cx="4362450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9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417" y="747886"/>
            <a:ext cx="435292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ounded Rectangle 30"/>
          <p:cNvSpPr/>
          <p:nvPr/>
        </p:nvSpPr>
        <p:spPr>
          <a:xfrm>
            <a:off x="5113523" y="5681872"/>
            <a:ext cx="1334574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8140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997" y="734406"/>
            <a:ext cx="436245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127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4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8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1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25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4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5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60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" grpId="0" animBg="1"/>
      <p:bldP spid="4" grpId="0" animBg="1"/>
      <p:bldP spid="13" grpId="0" animBg="1"/>
      <p:bldP spid="14" grpId="0" animBg="1"/>
      <p:bldP spid="15" grpId="0" animBg="1"/>
      <p:bldP spid="17" grpId="0" animBg="1"/>
      <p:bldP spid="19" grpId="0" animBg="1"/>
      <p:bldP spid="21" grpId="0" animBg="1"/>
      <p:bldP spid="30" grpId="0" animBg="1"/>
      <p:bldP spid="24" grpId="0" animBg="1"/>
      <p:bldP spid="27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719138"/>
            <a:ext cx="4333875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4325" y="153054"/>
            <a:ext cx="832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</a:t>
            </a:r>
            <a:endParaRPr lang="en-IE" sz="32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821" y="832425"/>
            <a:ext cx="8890191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>
              <a:tabLst>
                <a:tab pos="1169988" algn="l"/>
              </a:tabLst>
            </a:pPr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Random: Generates </a:t>
            </a: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a pseudo </a:t>
            </a:r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random number to 3 decimal places that </a:t>
            </a: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is less than 1.</a:t>
            </a:r>
          </a:p>
          <a:p>
            <a:pPr>
              <a:tabLst>
                <a:tab pos="1169988" algn="l"/>
              </a:tabLst>
            </a:pPr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i.e</a:t>
            </a: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. it generates a random number in the range [0, 1</a:t>
            </a:r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]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727434" y="2330094"/>
            <a:ext cx="709449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569" y="718640"/>
            <a:ext cx="433387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2727433" y="4610838"/>
            <a:ext cx="709449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Down Arrow 4"/>
          <p:cNvSpPr/>
          <p:nvPr/>
        </p:nvSpPr>
        <p:spPr>
          <a:xfrm rot="3673145">
            <a:off x="5274954" y="1037651"/>
            <a:ext cx="416710" cy="471586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038" y="718640"/>
            <a:ext cx="43434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6873765" y="1478756"/>
            <a:ext cx="1765409" cy="116036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RANDOM</a:t>
            </a:r>
          </a:p>
          <a:p>
            <a:pPr algn="ctr"/>
            <a:r>
              <a:rPr lang="en-IE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is in Red</a:t>
            </a:r>
            <a:endParaRPr lang="en-IE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29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2" grpId="0" animBg="1"/>
      <p:bldP spid="5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723900"/>
            <a:ext cx="43434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2774731" y="5681895"/>
            <a:ext cx="64445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9" name="Down Arrow 8"/>
          <p:cNvSpPr/>
          <p:nvPr/>
        </p:nvSpPr>
        <p:spPr>
          <a:xfrm rot="6343112">
            <a:off x="5636507" y="245088"/>
            <a:ext cx="320585" cy="308970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817134" y="1064174"/>
            <a:ext cx="2326866" cy="236482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We want to choose a </a:t>
            </a:r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RAND</a:t>
            </a:r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om number </a:t>
            </a:r>
            <a:r>
              <a:rPr lang="en-IE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[0,1]</a:t>
            </a:r>
          </a:p>
          <a:p>
            <a:pPr algn="ctr"/>
            <a:endParaRPr lang="en-IE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166813" indent="-1166813"/>
            <a:r>
              <a:rPr lang="en-IE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 – DICE 	[1,6]</a:t>
            </a:r>
          </a:p>
          <a:p>
            <a:pPr marL="1166813" indent="-1166813"/>
            <a:r>
              <a:rPr lang="en-IE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R-COINS  [1,2]</a:t>
            </a:r>
          </a:p>
          <a:p>
            <a:r>
              <a:rPr lang="en-IE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R-INT       [0,99]</a:t>
            </a:r>
            <a:endParaRPr lang="en-IE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5" y="153054"/>
            <a:ext cx="832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</a:t>
            </a:r>
            <a:endParaRPr lang="en-IE" sz="32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65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278" y="734406"/>
            <a:ext cx="435292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5113523" y="5681872"/>
            <a:ext cx="1334574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743203" y="961697"/>
            <a:ext cx="1895972" cy="279049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To keep generating a random 3 digit number between </a:t>
            </a:r>
            <a:endParaRPr lang="en-IE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[0,1]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we repeatedly press</a:t>
            </a:r>
          </a:p>
          <a:p>
            <a:pPr algn="ctr"/>
            <a:r>
              <a:rPr lang="en-IE" sz="2800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=</a:t>
            </a:r>
            <a:endParaRPr lang="en-IE" sz="28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5" y="153054"/>
            <a:ext cx="832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</a:t>
            </a:r>
            <a:endParaRPr lang="en-IE" sz="32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62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269022" y="5530494"/>
            <a:ext cx="43258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723900"/>
            <a:ext cx="43434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5113523" y="5681872"/>
            <a:ext cx="1334574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5" y="153054"/>
            <a:ext cx="832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</a:t>
            </a:r>
            <a:endParaRPr lang="en-IE" sz="32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18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738188"/>
            <a:ext cx="436245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6753225" y="832425"/>
            <a:ext cx="2185822" cy="49508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 calculator automatically displays in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W View</a:t>
            </a:r>
          </a:p>
          <a:p>
            <a:pPr algn="ctr"/>
            <a:endParaRPr lang="en-IE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If we are generating lots of numbers this may become annoying.</a:t>
            </a:r>
          </a:p>
          <a:p>
            <a:pPr algn="ctr"/>
            <a:endParaRPr lang="en-IE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need to </a:t>
            </a:r>
            <a:r>
              <a:rPr lang="en-IE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SET UP </a:t>
            </a:r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EDITOR</a:t>
            </a:r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into </a:t>
            </a:r>
            <a:r>
              <a:rPr lang="en-IE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Line</a:t>
            </a:r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 Display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(as a single line …Decimals)</a:t>
            </a:r>
            <a:endParaRPr lang="en-IE" sz="2800" dirty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325" y="153054"/>
            <a:ext cx="832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</a:t>
            </a:r>
            <a:endParaRPr lang="en-IE" sz="32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03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738188"/>
            <a:ext cx="436245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2743062" y="3002430"/>
            <a:ext cx="66728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Down Arrow 20"/>
          <p:cNvSpPr/>
          <p:nvPr/>
        </p:nvSpPr>
        <p:spPr>
          <a:xfrm rot="6316704" flipH="1">
            <a:off x="5352727" y="1536740"/>
            <a:ext cx="431393" cy="453337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506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719138"/>
            <a:ext cx="4343400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3533863" y="5292140"/>
            <a:ext cx="667287" cy="327032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733425"/>
            <a:ext cx="4343400" cy="539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6752615" flipH="1">
            <a:off x="6538999" y="295171"/>
            <a:ext cx="431393" cy="453337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758828" y="5321001"/>
            <a:ext cx="66728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Down Arrow 17"/>
          <p:cNvSpPr/>
          <p:nvPr/>
        </p:nvSpPr>
        <p:spPr>
          <a:xfrm rot="6345643">
            <a:off x="6782816" y="920596"/>
            <a:ext cx="425288" cy="136121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506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278" y="729116"/>
            <a:ext cx="4333875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6753225" y="832425"/>
            <a:ext cx="2185822" cy="49508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 calculator automatically displays in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 View</a:t>
            </a:r>
          </a:p>
          <a:p>
            <a:pPr algn="ctr"/>
            <a:endParaRPr lang="en-IE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If we are generating lots of numbers this may become annoying.</a:t>
            </a:r>
          </a:p>
          <a:p>
            <a:pPr algn="ctr"/>
            <a:endParaRPr lang="en-IE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need to </a:t>
            </a:r>
          </a:p>
          <a:p>
            <a:pPr algn="ctr"/>
            <a:r>
              <a:rPr lang="en-IE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SET UP </a:t>
            </a:r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EDITOR</a:t>
            </a:r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into </a:t>
            </a:r>
            <a:r>
              <a:rPr lang="en-IE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LINE</a:t>
            </a:r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 Display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(as a single line …Decimals)</a:t>
            </a:r>
            <a:endParaRPr lang="en-IE" sz="2800" dirty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4325" y="153054"/>
            <a:ext cx="832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</a:t>
            </a:r>
            <a:endParaRPr lang="en-IE" sz="32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22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17" grpId="0" animBg="1"/>
      <p:bldP spid="5" grpId="0" animBg="1"/>
      <p:bldP spid="5" grpId="1" animBg="1"/>
      <p:bldP spid="24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719138"/>
            <a:ext cx="4333875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727434" y="2330094"/>
            <a:ext cx="709449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569" y="718640"/>
            <a:ext cx="433387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2727433" y="4610838"/>
            <a:ext cx="709449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Down Arrow 4"/>
          <p:cNvSpPr/>
          <p:nvPr/>
        </p:nvSpPr>
        <p:spPr>
          <a:xfrm rot="3673145">
            <a:off x="5274954" y="1037651"/>
            <a:ext cx="416710" cy="471586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038" y="718640"/>
            <a:ext cx="43434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6873765" y="1478756"/>
            <a:ext cx="1765409" cy="210001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need to generate a RANDOM number again </a:t>
            </a:r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RANDOM</a:t>
            </a:r>
          </a:p>
          <a:p>
            <a:pPr algn="ctr"/>
            <a:r>
              <a:rPr lang="en-IE" dirty="0" smtClean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is in Red</a:t>
            </a:r>
            <a:endParaRPr lang="en-IE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325" y="153054"/>
            <a:ext cx="832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</a:t>
            </a:r>
            <a:endParaRPr lang="en-IE" sz="32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2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5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723900"/>
            <a:ext cx="43434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2774731" y="5681895"/>
            <a:ext cx="64445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9" name="Down Arrow 8"/>
          <p:cNvSpPr/>
          <p:nvPr/>
        </p:nvSpPr>
        <p:spPr>
          <a:xfrm rot="6343112">
            <a:off x="5636507" y="245088"/>
            <a:ext cx="320585" cy="308970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927496" y="1064174"/>
            <a:ext cx="1939157" cy="236482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We want to choose a </a:t>
            </a:r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RAND</a:t>
            </a:r>
            <a:r>
              <a:rPr lang="en-IE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om number</a:t>
            </a:r>
            <a:endParaRPr lang="en-IE" sz="2800" dirty="0">
              <a:solidFill>
                <a:schemeClr val="accent6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5" y="153054"/>
            <a:ext cx="832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Random Sampling using RANDOM</a:t>
            </a:r>
            <a:endParaRPr lang="en-IE" sz="32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9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</TotalTime>
  <Words>302</Words>
  <Application>Microsoft Office PowerPoint</Application>
  <PresentationFormat>On-screen Show (4:3)</PresentationFormat>
  <Paragraphs>75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Theme1</vt:lpstr>
      <vt:lpstr>Random Sampliong using RANDOM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3</cp:revision>
  <dcterms:created xsi:type="dcterms:W3CDTF">2012-04-10T15:43:01Z</dcterms:created>
  <dcterms:modified xsi:type="dcterms:W3CDTF">2012-04-11T23:22:01Z</dcterms:modified>
</cp:coreProperties>
</file>