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542" r:id="rId2"/>
    <p:sldId id="532" r:id="rId3"/>
    <p:sldId id="533" r:id="rId4"/>
    <p:sldId id="534" r:id="rId5"/>
    <p:sldId id="535" r:id="rId6"/>
    <p:sldId id="536" r:id="rId7"/>
    <p:sldId id="537" r:id="rId8"/>
    <p:sldId id="543" r:id="rId9"/>
    <p:sldId id="538" r:id="rId10"/>
    <p:sldId id="539" r:id="rId11"/>
    <p:sldId id="540" r:id="rId12"/>
    <p:sldId id="541" r:id="rId13"/>
  </p:sldIdLst>
  <p:sldSz cx="9144000" cy="6858000" type="screen4x3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0033"/>
    <a:srgbClr val="0070C0"/>
    <a:srgbClr val="4F81BD"/>
    <a:srgbClr val="00FFFF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2" autoAdjust="0"/>
    <p:restoredTop sz="86323" autoAdjust="0"/>
  </p:normalViewPr>
  <p:slideViewPr>
    <p:cSldViewPr snapToGrid="0">
      <p:cViewPr>
        <p:scale>
          <a:sx n="98" d="100"/>
          <a:sy n="98" d="100"/>
        </p:scale>
        <p:origin x="-426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B9C0-DDD6-4B7E-AD23-D87F08D4B54E}" type="datetimeFigureOut">
              <a:rPr lang="en-IE" smtClean="0">
                <a:latin typeface="Century Gothic" pitchFamily="34" charset="0"/>
              </a:rPr>
              <a:pPr/>
              <a:t>12/04/2012</a:t>
            </a:fld>
            <a:endParaRPr lang="en-IE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6F57-A5A0-4104-9EBE-E00696C58BC2}" type="slidenum">
              <a:rPr lang="en-IE" smtClean="0">
                <a:latin typeface="Century Gothic" pitchFamily="34" charset="0"/>
              </a:rPr>
              <a:pPr/>
              <a:t>‹#›</a:t>
            </a:fld>
            <a:endParaRPr lang="en-IE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7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DC073D9-6E53-48AA-BD0E-F7D7A0857B06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F1F5AF0-F34B-4B2B-A1CB-D990850B7E2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34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837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9" b="14360"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12/04/2012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674839"/>
          </a:xfrm>
        </p:spPr>
        <p:txBody>
          <a:bodyPr>
            <a:normAutofit/>
          </a:bodyPr>
          <a:lstStyle/>
          <a:p>
            <a:r>
              <a:rPr lang="en-IE" sz="5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</a:t>
            </a: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Line of Best Fit</a:t>
            </a:r>
            <a:endParaRPr lang="en-I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45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u="sng">
                <a:solidFill>
                  <a:schemeClr val="tx2"/>
                </a:solidFill>
                <a:latin typeface="Comic Sans MS" pitchFamily="66" charset="0"/>
              </a:rPr>
              <a:t>Answers</a:t>
            </a:r>
            <a:endParaRPr lang="en-GB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7402513" cy="701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1.	Yes there is positive correlation between Paper1 and 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	Paper 2.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31775" y="1355725"/>
          <a:ext cx="85725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8811113" imgH="4962805" progId="Excel.Sheet.8">
                  <p:embed/>
                </p:oleObj>
              </mc:Choice>
              <mc:Fallback>
                <p:oleObj name="Worksheet" r:id="rId3" imgW="8811113" imgH="4962805" progId="Excel.Shee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55725"/>
                        <a:ext cx="8572500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6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640960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Top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Gear are doing a review of cars. 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The table 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below shows </a:t>
            </a:r>
            <a:endParaRPr lang="en-GB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the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engine size of a car in litres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the distance it travelled in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km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on one litre of petrol.</a:t>
            </a:r>
          </a:p>
          <a:p>
            <a:endParaRPr lang="en-GB" sz="105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 Top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Gear want to know if there is any correlation between</a:t>
            </a:r>
          </a:p>
          <a:p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  engine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size and distance travelled.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92880"/>
              </p:ext>
            </p:extLst>
          </p:nvPr>
        </p:nvGraphicFramePr>
        <p:xfrm>
          <a:off x="1331640" y="2060848"/>
          <a:ext cx="67230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2809815" imgH="333368" progId="Excel.Sheet.8">
                  <p:embed/>
                </p:oleObj>
              </mc:Choice>
              <mc:Fallback>
                <p:oleObj name="Worksheet" r:id="rId3" imgW="2809815" imgH="3333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0848"/>
                        <a:ext cx="67230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2855158"/>
            <a:ext cx="51876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a)	Plot the marks on a scatter graph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3212976"/>
            <a:ext cx="8568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b)	Is there any correlation between the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Engine Size and Distance</a:t>
            </a:r>
          </a:p>
          <a:p>
            <a:endParaRPr lang="en-GB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1" indent="-457200">
              <a:buAutoNum type="alphaLcParenR" startAt="3"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Use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your calculator to find the Correlation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coefficient</a:t>
            </a:r>
          </a:p>
          <a:p>
            <a:pPr marL="0" lvl="1"/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1"/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d)        Find the equation of the Line of Best Fit for the data</a:t>
            </a:r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5013176"/>
            <a:ext cx="85022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e)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	A car has a 2.3 litre engine.  How far would you expect </a:t>
            </a: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	it to go on one litre of petrol ?</a:t>
            </a:r>
          </a:p>
        </p:txBody>
      </p:sp>
    </p:spTree>
    <p:extLst>
      <p:ext uri="{BB962C8B-B14F-4D97-AF65-F5344CB8AC3E}">
        <p14:creationId xmlns:p14="http://schemas.microsoft.com/office/powerpoint/2010/main" val="3115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611188" y="1062038"/>
          <a:ext cx="7815262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3" imgW="7820220" imgH="5400996" progId="Excel.Sheet.8">
                  <p:embed/>
                </p:oleObj>
              </mc:Choice>
              <mc:Fallback>
                <p:oleObj name="Worksheet" r:id="rId3" imgW="7820220" imgH="540099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62038"/>
                        <a:ext cx="7815262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92088" y="93663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u="sng">
                <a:solidFill>
                  <a:schemeClr val="tx2"/>
                </a:solidFill>
                <a:latin typeface="Comic Sans MS" pitchFamily="66" charset="0"/>
              </a:rPr>
              <a:t>Answers</a:t>
            </a:r>
            <a:endParaRPr lang="en-GB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64770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2.  Yes there is negative correlation between engine size and the distance travelled on one litre of petrol.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0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86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764459" y="231482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751463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64459" y="269005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4996804">
            <a:off x="5095305" y="401064"/>
            <a:ext cx="397076" cy="3978882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7514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43699" y="1186085"/>
            <a:ext cx="227776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 CLR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to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its Memory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1096419"/>
            <a:ext cx="804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Correlation Coefficient for the following data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57418"/>
              </p:ext>
            </p:extLst>
          </p:nvPr>
        </p:nvGraphicFramePr>
        <p:xfrm>
          <a:off x="378314" y="1772912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0729 -0.2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0" grpId="0" animBg="1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02" y="755818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532574" y="537065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6218309" y="-257176"/>
            <a:ext cx="397076" cy="3978882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6743699" y="1186085"/>
            <a:ext cx="227776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 to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CLR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to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its Memory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4" y="765342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58786" y="569987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2" y="929244"/>
            <a:ext cx="3819649" cy="12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38188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18142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8938" y="1582442"/>
            <a:ext cx="2020182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38188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807206" y="266695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31" y="737690"/>
            <a:ext cx="43243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748694" y="5338166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57397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188"/>
            <a:ext cx="4314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39918" y="5329204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19138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08849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 rot="6345643">
            <a:off x="6782816" y="920596"/>
            <a:ext cx="425288" cy="1361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8938" y="1582442"/>
            <a:ext cx="2020182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find a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linking the points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188"/>
            <a:ext cx="4314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39918" y="5329204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19138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2322790">
            <a:off x="6887783" y="1743248"/>
            <a:ext cx="425288" cy="23912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9918" y="496025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55" y="677948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538724" y="566446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57" y="733024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538724" y="4970757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12897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929896" y="3814579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29" y="722422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3538724" y="4970757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58" y="712524"/>
            <a:ext cx="4352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3568292" y="568272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86" y="715015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769486" y="5672219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11" y="715015"/>
            <a:ext cx="4333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Down Arrow 34"/>
          <p:cNvSpPr/>
          <p:nvPr/>
        </p:nvSpPr>
        <p:spPr>
          <a:xfrm rot="2548254">
            <a:off x="6692230" y="3025493"/>
            <a:ext cx="425288" cy="1361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47391" y="416455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34" y="733425"/>
            <a:ext cx="43529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8938" y="1582442"/>
            <a:ext cx="2020182" cy="2123658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 each pair of points separated by a comma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 </a:t>
            </a:r>
          </a:p>
          <a:p>
            <a:pPr lvl="0" algn="ctr"/>
            <a:r>
              <a:rPr lang="en-IE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afterwards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20010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754858" y="1571066"/>
            <a:ext cx="2020182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the process entering all the Data in the table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2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8" y="732786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3425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83" y="749345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5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2" y="74458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6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83" y="767756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8" y="719138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8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86" y="722422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9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87" y="737270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7" grpId="0" animBg="1"/>
      <p:bldP spid="19" grpId="0" animBg="1"/>
      <p:bldP spid="22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46504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35" y="735697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28871" y="266726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90" y="715015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7"/>
          <p:cNvSpPr/>
          <p:nvPr/>
        </p:nvSpPr>
        <p:spPr>
          <a:xfrm rot="2275388">
            <a:off x="6767393" y="3026270"/>
            <a:ext cx="425288" cy="21147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03845" y="496138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23" y="721409"/>
            <a:ext cx="4333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086700" y="5699875"/>
            <a:ext cx="1434290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46" y="755199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48463" y="1559893"/>
            <a:ext cx="2020182" cy="21544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</a:p>
          <a:p>
            <a:pPr lvl="0" algn="ctr"/>
            <a:r>
              <a:rPr lang="en-IE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</a:p>
          <a:p>
            <a:pPr lvl="0" algn="ctr"/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Its in Green so press ALPHA first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0237" y="1567153"/>
            <a:ext cx="2020182" cy="258532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-0.775947983</a:t>
            </a:r>
          </a:p>
          <a:p>
            <a:pPr lvl="0"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5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47713"/>
            <a:ext cx="4333875" cy="5362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81337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28871" y="266726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5182" y="465235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86700" y="5694738"/>
            <a:ext cx="1434290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15846">
            <a:off x="6148296" y="1752156"/>
            <a:ext cx="425288" cy="30299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825" y="920747"/>
            <a:ext cx="2022719" cy="4616649"/>
            <a:chOff x="6780057" y="920747"/>
            <a:chExt cx="2022719" cy="4616649"/>
          </a:xfrm>
        </p:grpSpPr>
        <p:sp>
          <p:nvSpPr>
            <p:cNvPr id="12" name="Rectangle 11"/>
            <p:cNvSpPr/>
            <p:nvPr/>
          </p:nvSpPr>
          <p:spPr>
            <a:xfrm>
              <a:off x="6780057" y="2121076"/>
              <a:ext cx="2020182" cy="34163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IE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  <a:p>
              <a:pPr lvl="0" algn="ctr"/>
              <a:endParaRPr lang="en-IE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endParaRPr lang="en-IE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r>
                <a:rPr lang="en-IE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= 8.66 </a:t>
              </a:r>
            </a:p>
            <a:p>
              <a:pPr lvl="0" algn="ctr"/>
              <a:endParaRPr lang="en-IE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r>
                <a:rPr lang="en-IE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IE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endParaRPr lang="en-IE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endParaRPr lang="en-IE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r>
                <a:rPr lang="en-IE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 = -1.12</a:t>
              </a:r>
              <a:endParaRPr lang="en-IE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endParaRPr lang="en-IE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endParaRPr lang="en-IE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/>
              <a:r>
                <a:rPr lang="en-IE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 = 8.66 – 1.12x</a:t>
              </a:r>
              <a:endParaRPr lang="en-IE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82594" y="920747"/>
              <a:ext cx="2020182" cy="1985425"/>
              <a:chOff x="6782594" y="920747"/>
              <a:chExt cx="2020182" cy="198542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782594" y="920747"/>
                <a:ext cx="2020182" cy="1200329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endPara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Line of Best Fit</a:t>
                </a: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 = a + </a:t>
                </a:r>
                <a:r>
                  <a:rPr lang="en-IE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bx</a:t>
                </a:r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0" t="14052" r="6789" b="13980"/>
              <a:stretch/>
            </p:blipFill>
            <p:spPr bwMode="auto">
              <a:xfrm>
                <a:off x="6862413" y="2614180"/>
                <a:ext cx="792000" cy="291992"/>
              </a:xfrm>
              <a:prstGeom prst="roundRect">
                <a:avLst>
                  <a:gd name="adj" fmla="val 427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29" y="2643689"/>
                <a:ext cx="635507" cy="262483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8" t="27221" r="19996" b="6786"/>
          <a:stretch/>
        </p:blipFill>
        <p:spPr bwMode="auto">
          <a:xfrm>
            <a:off x="8472058" y="2659642"/>
            <a:ext cx="328181" cy="238910"/>
          </a:xfrm>
          <a:prstGeom prst="roundRect">
            <a:avLst>
              <a:gd name="adj" fmla="val 373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4052" r="6789" b="13980"/>
          <a:stretch/>
        </p:blipFill>
        <p:spPr bwMode="auto">
          <a:xfrm>
            <a:off x="6912125" y="3829991"/>
            <a:ext cx="792000" cy="291992"/>
          </a:xfrm>
          <a:prstGeom prst="roundRect">
            <a:avLst>
              <a:gd name="adj" fmla="val 4276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4341" y="3859500"/>
            <a:ext cx="635507" cy="262483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8" t="27221" r="19996" b="6786"/>
          <a:stretch/>
        </p:blipFill>
        <p:spPr bwMode="auto">
          <a:xfrm>
            <a:off x="8460367" y="3871286"/>
            <a:ext cx="328181" cy="238910"/>
          </a:xfrm>
          <a:prstGeom prst="roundRect">
            <a:avLst>
              <a:gd name="adj" fmla="val 373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u="sng" dirty="0">
                <a:solidFill>
                  <a:srgbClr val="C00000"/>
                </a:solidFill>
                <a:latin typeface="Comic Sans MS" pitchFamily="66" charset="0"/>
              </a:rPr>
              <a:t>Questions</a:t>
            </a:r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57200" y="692696"/>
            <a:ext cx="7985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1.	The marks of 7 pupils in two Maths papers are as follows :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01418"/>
              </p:ext>
            </p:extLst>
          </p:nvPr>
        </p:nvGraphicFramePr>
        <p:xfrm>
          <a:off x="1403648" y="1072505"/>
          <a:ext cx="6596063" cy="98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2219454" imgH="333368" progId="Excel.Sheet.8">
                  <p:embed/>
                </p:oleObj>
              </mc:Choice>
              <mc:Fallback>
                <p:oleObj name="Worksheet" r:id="rId3" imgW="2219454" imgH="3333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72505"/>
                        <a:ext cx="6596063" cy="988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57200" y="2132856"/>
            <a:ext cx="604043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a)	Plot the marks on a scatter graph.</a:t>
            </a: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	(Paper 1 marks on the horizontal axis and </a:t>
            </a: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	Paper 2 marks on the vertical axis)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57200" y="3356992"/>
            <a:ext cx="7637027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b)	Is there any correlation between the marks on Paper 1</a:t>
            </a:r>
          </a:p>
          <a:p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	and Paper 2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endParaRPr lang="en-GB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1" indent="-457200">
              <a:buAutoNum type="alphaLcParenR" startAt="3"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Use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your calculator to find the Correlation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coefficient</a:t>
            </a:r>
          </a:p>
          <a:p>
            <a:pPr marL="0" lvl="1"/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1"/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d)        Find the equation of the Line of Best Fit for the data</a:t>
            </a:r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GB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209800" y="6172200"/>
            <a:ext cx="5387975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tx2"/>
                </a:solidFill>
                <a:latin typeface="Comic Sans MS" pitchFamily="66" charset="0"/>
              </a:rPr>
              <a:t>Objective :  To practise stating correlation.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5455196"/>
            <a:ext cx="85022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lphaLcParenR" startAt="5"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Eve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achieves a score of 6 on Test A. 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Use the line of best fit</a:t>
            </a:r>
          </a:p>
          <a:p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         to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give an estimate of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her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score on Test B.</a:t>
            </a:r>
          </a:p>
        </p:txBody>
      </p:sp>
    </p:spTree>
    <p:extLst>
      <p:ext uri="{BB962C8B-B14F-4D97-AF65-F5344CB8AC3E}">
        <p14:creationId xmlns:p14="http://schemas.microsoft.com/office/powerpoint/2010/main" val="42285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4198</TotalTime>
  <Words>473</Words>
  <Application>Microsoft Office PowerPoint</Application>
  <PresentationFormat>On-screen Show (4:3)</PresentationFormat>
  <Paragraphs>231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Theme1</vt:lpstr>
      <vt:lpstr>Worksheet</vt:lpstr>
      <vt:lpstr>Finding Correlation Coefficient &amp;  Line of Best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Pádraic</dc:creator>
  <cp:lastModifiedBy>pmdt</cp:lastModifiedBy>
  <cp:revision>345</cp:revision>
  <cp:lastPrinted>2011-09-22T12:02:55Z</cp:lastPrinted>
  <dcterms:created xsi:type="dcterms:W3CDTF">2011-06-01T08:45:02Z</dcterms:created>
  <dcterms:modified xsi:type="dcterms:W3CDTF">2012-04-11T23:18:23Z</dcterms:modified>
</cp:coreProperties>
</file>