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7"/>
  </p:notesMasterIdLst>
  <p:sldIdLst>
    <p:sldId id="261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44" d="100"/>
          <a:sy n="44" d="100"/>
        </p:scale>
        <p:origin x="-1782" y="-5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3CB8110-256E-4218-A9D6-A935B3D50DA4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E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E3C67A-08D9-4B6D-A270-83F51F0AD69F}" type="slidenum">
              <a:rPr lang="en-IE" smtClean="0"/>
              <a:pPr/>
              <a:t>‹#›</a:t>
            </a:fld>
            <a:endParaRPr lang="en-IE"/>
          </a:p>
        </p:txBody>
      </p:sp>
    </p:spTree>
    <p:extLst>
      <p:ext uri="{BB962C8B-B14F-4D97-AF65-F5344CB8AC3E}">
        <p14:creationId xmlns:p14="http://schemas.microsoft.com/office/powerpoint/2010/main" val="19613805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8301DE-DF06-4CD2-8D49-550F99241832}" type="slidenum">
              <a:rPr lang="en-IE" smtClean="0"/>
              <a:pPr/>
              <a:t>2</a:t>
            </a:fld>
            <a:endParaRPr lang="en-IE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E3C67A-08D9-4B6D-A270-83F51F0AD69F}" type="slidenum">
              <a:rPr lang="en-IE" smtClean="0"/>
              <a:pPr/>
              <a:t>3</a:t>
            </a:fld>
            <a:endParaRPr lang="en-IE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E3C67A-08D9-4B6D-A270-83F51F0AD69F}" type="slidenum">
              <a:rPr lang="en-IE" smtClean="0"/>
              <a:pPr/>
              <a:t>4</a:t>
            </a:fld>
            <a:endParaRPr lang="en-IE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E3C67A-08D9-4B6D-A270-83F51F0AD69F}" type="slidenum">
              <a:rPr lang="en-IE" smtClean="0"/>
              <a:pPr/>
              <a:t>5</a:t>
            </a:fld>
            <a:endParaRPr lang="en-I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E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Century Gothic" pitchFamily="34" charset="0"/>
              </a:defRPr>
            </a:lvl1pPr>
          </a:lstStyle>
          <a:p>
            <a:fld id="{DB5701B4-0F20-406F-93CF-4595522CA0BE}" type="datetimeFigureOut">
              <a:rPr lang="en-US" smtClean="0"/>
              <a:pPr/>
              <a:t>4/11/2012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Century Gothic" pitchFamily="34" charset="0"/>
              </a:defRPr>
            </a:lvl1pPr>
          </a:lstStyle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Century Gothic" pitchFamily="34" charset="0"/>
              </a:defRPr>
            </a:lvl1pPr>
          </a:lstStyle>
          <a:p>
            <a:fld id="{071CD8D0-F6B3-46DF-ACF2-B3149E1B855D}" type="slidenum">
              <a:rPr lang="en-IE" smtClean="0"/>
              <a:pPr/>
              <a:t>‹#›</a:t>
            </a:fld>
            <a:endParaRPr lang="en-IE"/>
          </a:p>
        </p:txBody>
      </p:sp>
      <p:sp>
        <p:nvSpPr>
          <p:cNvPr id="7" name="Rectangle 6"/>
          <p:cNvSpPr/>
          <p:nvPr/>
        </p:nvSpPr>
        <p:spPr>
          <a:xfrm>
            <a:off x="0" y="6696744"/>
            <a:ext cx="9144000" cy="188640"/>
          </a:xfrm>
          <a:prstGeom prst="rect">
            <a:avLst/>
          </a:prstGeom>
          <a:solidFill>
            <a:srgbClr val="99003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 dirty="0">
              <a:latin typeface="Trebuchet MS" pitchFamily="34" charset="0"/>
            </a:endParaRPr>
          </a:p>
        </p:txBody>
      </p:sp>
      <p:sp>
        <p:nvSpPr>
          <p:cNvPr id="8" name="Rectangle 7"/>
          <p:cNvSpPr/>
          <p:nvPr/>
        </p:nvSpPr>
        <p:spPr>
          <a:xfrm rot="5400000">
            <a:off x="5714932" y="3442964"/>
            <a:ext cx="6696000" cy="188640"/>
          </a:xfrm>
          <a:prstGeom prst="rect">
            <a:avLst/>
          </a:prstGeom>
          <a:solidFill>
            <a:srgbClr val="FFCC3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 dirty="0">
              <a:latin typeface="Trebuchet MS" pitchFamily="34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198780" y="0"/>
            <a:ext cx="8964000" cy="188640"/>
          </a:xfrm>
          <a:prstGeom prst="rect">
            <a:avLst/>
          </a:prstGeom>
          <a:solidFill>
            <a:srgbClr val="99003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 dirty="0">
              <a:latin typeface="Trebuchet MS" pitchFamily="34" charset="0"/>
            </a:endParaRPr>
          </a:p>
        </p:txBody>
      </p:sp>
      <p:sp>
        <p:nvSpPr>
          <p:cNvPr id="10" name="Rectangle 9"/>
          <p:cNvSpPr/>
          <p:nvPr/>
        </p:nvSpPr>
        <p:spPr>
          <a:xfrm rot="5400000">
            <a:off x="-3249572" y="3253676"/>
            <a:ext cx="6696000" cy="188640"/>
          </a:xfrm>
          <a:prstGeom prst="rect">
            <a:avLst/>
          </a:prstGeom>
          <a:solidFill>
            <a:srgbClr val="FFCC3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 dirty="0">
              <a:latin typeface="Trebuchet MS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Century Gothic" pitchFamily="34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642790"/>
            <a:ext cx="8229600" cy="3226370"/>
          </a:xfrm>
        </p:spPr>
        <p:txBody>
          <a:bodyPr>
            <a:normAutofit/>
          </a:bodyPr>
          <a:lstStyle/>
          <a:p>
            <a:r>
              <a:rPr lang="en-IE" sz="6000" b="1" i="1" dirty="0" smtClean="0">
                <a:solidFill>
                  <a:srgbClr val="99003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Investigating Factors of </a:t>
            </a:r>
            <a:r>
              <a:rPr lang="en-IE" sz="6000" b="1" i="1" dirty="0" smtClean="0">
                <a:solidFill>
                  <a:srgbClr val="990033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numbers</a:t>
            </a:r>
            <a:endParaRPr lang="en-IE" sz="6000" b="1" i="1" dirty="0">
              <a:solidFill>
                <a:srgbClr val="990033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7307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Bevel 3"/>
          <p:cNvSpPr/>
          <p:nvPr/>
        </p:nvSpPr>
        <p:spPr>
          <a:xfrm>
            <a:off x="179512" y="-64231"/>
            <a:ext cx="8640960" cy="982462"/>
          </a:xfrm>
          <a:prstGeom prst="bevel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E" sz="2800" u="sng" dirty="0">
                <a:solidFill>
                  <a:srgbClr val="C00000"/>
                </a:solidFill>
                <a:latin typeface="Comic Sans MS" pitchFamily="66" charset="0"/>
              </a:rPr>
              <a:t>I</a:t>
            </a:r>
            <a:r>
              <a:rPr lang="en-IE" sz="2800" u="sng" dirty="0" smtClean="0">
                <a:solidFill>
                  <a:srgbClr val="C00000"/>
                </a:solidFill>
                <a:latin typeface="Comic Sans MS" pitchFamily="66" charset="0"/>
              </a:rPr>
              <a:t>nvestigate the factors of the following numbers</a:t>
            </a:r>
            <a:endParaRPr lang="en-IE" sz="2800" u="sng" dirty="0">
              <a:solidFill>
                <a:srgbClr val="C00000"/>
              </a:solidFill>
              <a:latin typeface="Comic Sans MS" pitchFamily="66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-4725146" y="7181165"/>
            <a:ext cx="8072494" cy="646331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Prime numbers  are numbers that have exactly two different factors </a:t>
            </a:r>
          </a:p>
          <a:p>
            <a:r>
              <a:rPr lang="en-IE" dirty="0" smtClean="0">
                <a:latin typeface="Comic Sans MS" pitchFamily="66" charset="0"/>
              </a:rPr>
              <a:t>( no more / no less) They have 1 and themselves</a:t>
            </a:r>
            <a:endParaRPr lang="en-IE" dirty="0">
              <a:latin typeface="Comic Sans MS" pitchFamily="66" charset="0"/>
            </a:endParaRP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55378058"/>
              </p:ext>
            </p:extLst>
          </p:nvPr>
        </p:nvGraphicFramePr>
        <p:xfrm>
          <a:off x="500034" y="692696"/>
          <a:ext cx="8072491" cy="585791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928694"/>
                <a:gridCol w="1643074"/>
                <a:gridCol w="887871"/>
                <a:gridCol w="1153213"/>
                <a:gridCol w="816436"/>
                <a:gridCol w="1643074"/>
                <a:gridCol w="1000129"/>
              </a:tblGrid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No.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Factors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Prime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No.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Factors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Prime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11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12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3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13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4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14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5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15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6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16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7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17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8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18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9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19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10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20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  <p:transition>
    <p:wheel spokes="3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4176686"/>
              </p:ext>
            </p:extLst>
          </p:nvPr>
        </p:nvGraphicFramePr>
        <p:xfrm>
          <a:off x="500034" y="214290"/>
          <a:ext cx="8072491" cy="585791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928694"/>
                <a:gridCol w="1643074"/>
                <a:gridCol w="887871"/>
                <a:gridCol w="1153213"/>
                <a:gridCol w="816436"/>
                <a:gridCol w="1643074"/>
                <a:gridCol w="1000129"/>
              </a:tblGrid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No.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Factors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No.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Factors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11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12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3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13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4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14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5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15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6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16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7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17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8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18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9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19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  <a:tr h="532538"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10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IE" dirty="0" smtClean="0"/>
                        <a:t>20</a:t>
                      </a:r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IE" dirty="0">
                        <a:latin typeface="Comic Sans MS" pitchFamily="66" charset="0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3" name="Rectangle 2"/>
          <p:cNvSpPr/>
          <p:nvPr/>
        </p:nvSpPr>
        <p:spPr>
          <a:xfrm>
            <a:off x="1714480" y="785794"/>
            <a:ext cx="2888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714480" y="1357298"/>
            <a:ext cx="56297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714480" y="1916660"/>
            <a:ext cx="56297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1, 3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1723009" y="2416726"/>
            <a:ext cx="83708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1, 2, 4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1753117" y="2955429"/>
            <a:ext cx="56297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1, 5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1734647" y="3500438"/>
            <a:ext cx="111120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1, 2, 3, 6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1760160" y="4000504"/>
            <a:ext cx="56297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1, 7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740238" y="4559866"/>
            <a:ext cx="111120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1, 2, 4, 8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1765996" y="5118491"/>
            <a:ext cx="83708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1, 3, 9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1767448" y="5631436"/>
            <a:ext cx="121539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1, 2, 5, 10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885383" y="831474"/>
            <a:ext cx="63030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1, 11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5864927" y="1357298"/>
            <a:ext cx="183255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1, 2, 3, 4, 6, 12 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5909656" y="2357430"/>
            <a:ext cx="114646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1, 2,7, 14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5885383" y="1903044"/>
            <a:ext cx="66717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1, 13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5902613" y="2988230"/>
            <a:ext cx="121539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1, 3, 5, 15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5929322" y="3488296"/>
            <a:ext cx="135165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1, 2, 4,8,16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5917650" y="4059800"/>
            <a:ext cx="66717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1, 17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5857884" y="4559866"/>
            <a:ext cx="18325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1, 2, 3, 6, 9, 18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5903564" y="5131370"/>
            <a:ext cx="66717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1, 19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5858140" y="5604941"/>
            <a:ext cx="190468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1, 2, 4, 5, 10, 20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3214678" y="857232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3214678" y="1370914"/>
            <a:ext cx="56938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Yes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3214678" y="2428868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3223904" y="3500438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3286116" y="4572008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3295342" y="5131370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3286116" y="5643578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7715272" y="1357298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7715272" y="2428868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7715272" y="3000372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4" name="Rectangle 33"/>
          <p:cNvSpPr/>
          <p:nvPr/>
        </p:nvSpPr>
        <p:spPr>
          <a:xfrm>
            <a:off x="7715272" y="3500438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5" name="Rectangle 34"/>
          <p:cNvSpPr/>
          <p:nvPr/>
        </p:nvSpPr>
        <p:spPr>
          <a:xfrm>
            <a:off x="7715272" y="4572008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7786710" y="5585019"/>
            <a:ext cx="49084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No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3214678" y="1928802"/>
            <a:ext cx="56938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Yes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8" name="Rectangle 37"/>
          <p:cNvSpPr/>
          <p:nvPr/>
        </p:nvSpPr>
        <p:spPr>
          <a:xfrm>
            <a:off x="3195963" y="2988230"/>
            <a:ext cx="56938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Yes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3214678" y="4000504"/>
            <a:ext cx="56938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Yes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7748073" y="5117754"/>
            <a:ext cx="56938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Yes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7715272" y="4046184"/>
            <a:ext cx="56938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Yes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7715272" y="1870243"/>
            <a:ext cx="56938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Yes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7717389" y="845090"/>
            <a:ext cx="56938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Yes</a:t>
            </a:r>
            <a:endParaRPr lang="en-IE" dirty="0">
              <a:latin typeface="Comic Sans MS" pitchFamily="66" charset="0"/>
            </a:endParaRPr>
          </a:p>
        </p:txBody>
      </p:sp>
      <p:grpSp>
        <p:nvGrpSpPr>
          <p:cNvPr id="52" name="Group 51"/>
          <p:cNvGrpSpPr/>
          <p:nvPr/>
        </p:nvGrpSpPr>
        <p:grpSpPr>
          <a:xfrm>
            <a:off x="683568" y="885128"/>
            <a:ext cx="7916812" cy="4615574"/>
            <a:chOff x="633945" y="857232"/>
            <a:chExt cx="7916812" cy="4615574"/>
          </a:xfrm>
        </p:grpSpPr>
        <p:sp>
          <p:nvSpPr>
            <p:cNvPr id="44" name="Rounded Rectangle 43"/>
            <p:cNvSpPr/>
            <p:nvPr/>
          </p:nvSpPr>
          <p:spPr>
            <a:xfrm>
              <a:off x="633945" y="1375228"/>
              <a:ext cx="3214710" cy="357190"/>
            </a:xfrm>
            <a:prstGeom prst="roundRect">
              <a:avLst/>
            </a:prstGeom>
            <a:solidFill>
              <a:srgbClr val="00B0F0">
                <a:alpha val="33000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E"/>
            </a:p>
          </p:txBody>
        </p:sp>
        <p:sp>
          <p:nvSpPr>
            <p:cNvPr id="45" name="Rounded Rectangle 44"/>
            <p:cNvSpPr/>
            <p:nvPr/>
          </p:nvSpPr>
          <p:spPr>
            <a:xfrm>
              <a:off x="642910" y="1893224"/>
              <a:ext cx="3214710" cy="357190"/>
            </a:xfrm>
            <a:prstGeom prst="roundRect">
              <a:avLst/>
            </a:prstGeom>
            <a:solidFill>
              <a:srgbClr val="00B0F0">
                <a:alpha val="33000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E"/>
            </a:p>
          </p:txBody>
        </p:sp>
        <p:sp>
          <p:nvSpPr>
            <p:cNvPr id="46" name="Rounded Rectangle 45"/>
            <p:cNvSpPr/>
            <p:nvPr/>
          </p:nvSpPr>
          <p:spPr>
            <a:xfrm>
              <a:off x="678488" y="2955829"/>
              <a:ext cx="3214710" cy="357190"/>
            </a:xfrm>
            <a:prstGeom prst="roundRect">
              <a:avLst/>
            </a:prstGeom>
            <a:solidFill>
              <a:srgbClr val="00B0F0">
                <a:alpha val="33000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E"/>
            </a:p>
          </p:txBody>
        </p:sp>
        <p:sp>
          <p:nvSpPr>
            <p:cNvPr id="47" name="Rounded Rectangle 46"/>
            <p:cNvSpPr/>
            <p:nvPr/>
          </p:nvSpPr>
          <p:spPr>
            <a:xfrm>
              <a:off x="642910" y="4000504"/>
              <a:ext cx="3214710" cy="357190"/>
            </a:xfrm>
            <a:prstGeom prst="roundRect">
              <a:avLst/>
            </a:prstGeom>
            <a:solidFill>
              <a:srgbClr val="00B0F0">
                <a:alpha val="33000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E"/>
            </a:p>
          </p:txBody>
        </p:sp>
        <p:sp>
          <p:nvSpPr>
            <p:cNvPr id="48" name="Rounded Rectangle 47"/>
            <p:cNvSpPr/>
            <p:nvPr/>
          </p:nvSpPr>
          <p:spPr>
            <a:xfrm>
              <a:off x="5214942" y="857232"/>
              <a:ext cx="3214710" cy="357190"/>
            </a:xfrm>
            <a:prstGeom prst="roundRect">
              <a:avLst/>
            </a:prstGeom>
            <a:solidFill>
              <a:srgbClr val="00B0F0">
                <a:alpha val="33000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E"/>
            </a:p>
          </p:txBody>
        </p:sp>
        <p:sp>
          <p:nvSpPr>
            <p:cNvPr id="49" name="Rounded Rectangle 48"/>
            <p:cNvSpPr/>
            <p:nvPr/>
          </p:nvSpPr>
          <p:spPr>
            <a:xfrm>
              <a:off x="5286380" y="1900906"/>
              <a:ext cx="3214710" cy="357190"/>
            </a:xfrm>
            <a:prstGeom prst="roundRect">
              <a:avLst/>
            </a:prstGeom>
            <a:solidFill>
              <a:srgbClr val="00B0F0">
                <a:alpha val="33000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E"/>
            </a:p>
          </p:txBody>
        </p:sp>
        <p:sp>
          <p:nvSpPr>
            <p:cNvPr id="50" name="Rounded Rectangle 49"/>
            <p:cNvSpPr/>
            <p:nvPr/>
          </p:nvSpPr>
          <p:spPr>
            <a:xfrm>
              <a:off x="5286380" y="4022275"/>
              <a:ext cx="3214710" cy="357190"/>
            </a:xfrm>
            <a:prstGeom prst="roundRect">
              <a:avLst/>
            </a:prstGeom>
            <a:solidFill>
              <a:srgbClr val="00B0F0">
                <a:alpha val="33000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E"/>
            </a:p>
          </p:txBody>
        </p:sp>
        <p:sp>
          <p:nvSpPr>
            <p:cNvPr id="51" name="Rounded Rectangle 50"/>
            <p:cNvSpPr/>
            <p:nvPr/>
          </p:nvSpPr>
          <p:spPr>
            <a:xfrm>
              <a:off x="5336047" y="5115616"/>
              <a:ext cx="3214710" cy="357190"/>
            </a:xfrm>
            <a:prstGeom prst="roundRect">
              <a:avLst/>
            </a:prstGeom>
            <a:solidFill>
              <a:srgbClr val="00B0F0">
                <a:alpha val="33000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IE"/>
            </a:p>
          </p:txBody>
        </p:sp>
      </p:grpSp>
      <p:sp>
        <p:nvSpPr>
          <p:cNvPr id="24" name="Rectangle 23"/>
          <p:cNvSpPr/>
          <p:nvPr/>
        </p:nvSpPr>
        <p:spPr>
          <a:xfrm>
            <a:off x="7658304" y="286205"/>
            <a:ext cx="74892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/>
            <a:r>
              <a:rPr lang="en-IE" b="1" dirty="0">
                <a:solidFill>
                  <a:prstClr val="white"/>
                </a:solidFill>
              </a:rPr>
              <a:t>Prime</a:t>
            </a:r>
            <a:endParaRPr lang="en-IE" b="1" dirty="0">
              <a:solidFill>
                <a:prstClr val="white"/>
              </a:solidFill>
              <a:latin typeface="Comic Sans MS" pitchFamily="66" charset="0"/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3124909" y="323364"/>
            <a:ext cx="74892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/>
            <a:r>
              <a:rPr lang="en-IE" b="1" dirty="0">
                <a:solidFill>
                  <a:prstClr val="white"/>
                </a:solidFill>
              </a:rPr>
              <a:t>Prime</a:t>
            </a:r>
            <a:endParaRPr lang="en-IE" b="1" dirty="0">
              <a:solidFill>
                <a:prstClr val="white"/>
              </a:solidFill>
              <a:latin typeface="Comic Sans MS" pitchFamily="66" charset="0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1832212" y="1491076"/>
            <a:ext cx="5448762" cy="2908489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IE" sz="3200" dirty="0" smtClean="0">
                <a:latin typeface="Comic Sans MS" pitchFamily="66" charset="0"/>
              </a:rPr>
              <a:t>Prime numbers  are numbers that have exactly two different factors </a:t>
            </a:r>
          </a:p>
          <a:p>
            <a:pPr algn="ctr"/>
            <a:endParaRPr lang="en-IE" sz="1100" dirty="0" smtClean="0">
              <a:latin typeface="Comic Sans MS" pitchFamily="66" charset="0"/>
            </a:endParaRPr>
          </a:p>
          <a:p>
            <a:pPr algn="ctr"/>
            <a:r>
              <a:rPr lang="en-IE" sz="3200" dirty="0" smtClean="0">
                <a:latin typeface="Comic Sans MS" pitchFamily="66" charset="0"/>
              </a:rPr>
              <a:t>( no more / no less) </a:t>
            </a:r>
          </a:p>
          <a:p>
            <a:pPr algn="ctr"/>
            <a:endParaRPr lang="en-IE" sz="1100" dirty="0" smtClean="0">
              <a:latin typeface="Comic Sans MS" pitchFamily="66" charset="0"/>
            </a:endParaRPr>
          </a:p>
          <a:p>
            <a:pPr algn="ctr"/>
            <a:r>
              <a:rPr lang="en-IE" sz="3200" dirty="0" smtClean="0">
                <a:latin typeface="Comic Sans MS" pitchFamily="66" charset="0"/>
              </a:rPr>
              <a:t>They have 1 and themselves</a:t>
            </a:r>
            <a:endParaRPr lang="en-IE" sz="3200" dirty="0">
              <a:latin typeface="Comic Sans MS" pitchFamily="66" charset="0"/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478219" y="6012910"/>
            <a:ext cx="8072494" cy="646331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Prime numbers  are numbers that have exactly two different factors </a:t>
            </a:r>
          </a:p>
          <a:p>
            <a:r>
              <a:rPr lang="en-IE" dirty="0" smtClean="0">
                <a:latin typeface="Comic Sans MS" pitchFamily="66" charset="0"/>
              </a:rPr>
              <a:t>( no more / no less) They have 1 and themselves</a:t>
            </a:r>
            <a:endParaRPr lang="en-IE" dirty="0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7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5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1" fill="hold">
                            <p:stCondLst>
                              <p:cond delay="500"/>
                            </p:stCondLst>
                            <p:childTnLst>
                              <p:par>
                                <p:cTn id="12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4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5" fill="hold">
                            <p:stCondLst>
                              <p:cond delay="1000"/>
                            </p:stCondLst>
                            <p:childTnLst>
                              <p:par>
                                <p:cTn id="12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8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9" fill="hold">
                            <p:stCondLst>
                              <p:cond delay="1500"/>
                            </p:stCondLst>
                            <p:childTnLst>
                              <p:par>
                                <p:cTn id="13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3" fill="hold">
                            <p:stCondLst>
                              <p:cond delay="2000"/>
                            </p:stCondLst>
                            <p:childTnLst>
                              <p:par>
                                <p:cTn id="13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6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7" fill="hold">
                            <p:stCondLst>
                              <p:cond delay="2500"/>
                            </p:stCondLst>
                            <p:childTnLst>
                              <p:par>
                                <p:cTn id="13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0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1" fill="hold">
                            <p:stCondLst>
                              <p:cond delay="3000"/>
                            </p:stCondLst>
                            <p:childTnLst>
                              <p:par>
                                <p:cTn id="1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4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3500"/>
                            </p:stCondLst>
                            <p:childTnLst>
                              <p:par>
                                <p:cTn id="14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8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9" fill="hold">
                            <p:stCondLst>
                              <p:cond delay="4000"/>
                            </p:stCondLst>
                            <p:childTnLst>
                              <p:par>
                                <p:cTn id="15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3" fill="hold">
                            <p:stCondLst>
                              <p:cond delay="4500"/>
                            </p:stCondLst>
                            <p:childTnLst>
                              <p:par>
                                <p:cTn id="15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7" fill="hold">
                            <p:stCondLst>
                              <p:cond delay="5000"/>
                            </p:stCondLst>
                            <p:childTnLst>
                              <p:par>
                                <p:cTn id="15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0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1" fill="hold">
                            <p:stCondLst>
                              <p:cond delay="5500"/>
                            </p:stCondLst>
                            <p:childTnLst>
                              <p:par>
                                <p:cTn id="16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5" fill="hold">
                            <p:stCondLst>
                              <p:cond delay="6000"/>
                            </p:stCondLst>
                            <p:childTnLst>
                              <p:par>
                                <p:cTn id="16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8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9" fill="hold">
                            <p:stCondLst>
                              <p:cond delay="6500"/>
                            </p:stCondLst>
                            <p:childTnLst>
                              <p:par>
                                <p:cTn id="17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3" fill="hold">
                            <p:stCondLst>
                              <p:cond delay="7000"/>
                            </p:stCondLst>
                            <p:childTnLst>
                              <p:par>
                                <p:cTn id="1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6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7" fill="hold">
                            <p:stCondLst>
                              <p:cond delay="7500"/>
                            </p:stCondLst>
                            <p:childTnLst>
                              <p:par>
                                <p:cTn id="17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0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1" fill="hold">
                            <p:stCondLst>
                              <p:cond delay="8000"/>
                            </p:stCondLst>
                            <p:childTnLst>
                              <p:par>
                                <p:cTn id="18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4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5" fill="hold">
                            <p:stCondLst>
                              <p:cond delay="8500"/>
                            </p:stCondLst>
                            <p:childTnLst>
                              <p:par>
                                <p:cTn id="18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8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9" fill="hold">
                            <p:stCondLst>
                              <p:cond delay="9000"/>
                            </p:stCondLst>
                            <p:childTnLst>
                              <p:par>
                                <p:cTn id="19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2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3" fill="hold">
                            <p:stCondLst>
                              <p:cond delay="9500"/>
                            </p:stCondLst>
                            <p:childTnLst>
                              <p:par>
                                <p:cTn id="19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6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7" fill="hold">
                      <p:stCondLst>
                        <p:cond delay="indefinite"/>
                      </p:stCondLst>
                      <p:childTnLst>
                        <p:par>
                          <p:cTn id="198" fill="hold">
                            <p:stCondLst>
                              <p:cond delay="0"/>
                            </p:stCondLst>
                            <p:childTnLst>
                              <p:par>
                                <p:cTn id="19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1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2" fill="hold">
                      <p:stCondLst>
                        <p:cond delay="indefinite"/>
                      </p:stCondLst>
                      <p:childTnLst>
                        <p:par>
                          <p:cTn id="203" fill="hold">
                            <p:stCondLst>
                              <p:cond delay="0"/>
                            </p:stCondLst>
                            <p:childTnLst>
                              <p:par>
                                <p:cTn id="204" presetID="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05" dur="2000" fill="hold"/>
                                        <p:tgtEl>
                                          <p:spTgt spid="54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6" fill="hold">
                      <p:stCondLst>
                        <p:cond delay="indefinite"/>
                      </p:stCondLst>
                      <p:childTnLst>
                        <p:par>
                          <p:cTn id="207" fill="hold">
                            <p:stCondLst>
                              <p:cond delay="0"/>
                            </p:stCondLst>
                            <p:childTnLst>
                              <p:par>
                                <p:cTn id="208" presetID="42" presetClass="exit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209" dur="10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0" dur="1000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1" dur="1000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12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5" dur="10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  <p:bldP spid="15" grpId="0"/>
      <p:bldP spid="16" grpId="0"/>
      <p:bldP spid="17" grpId="0"/>
      <p:bldP spid="18" grpId="0"/>
      <p:bldP spid="19" grpId="0"/>
      <p:bldP spid="20" grpId="0"/>
      <p:bldP spid="21" grpId="0"/>
      <p:bldP spid="22" grpId="0"/>
      <p:bldP spid="23" grpId="0"/>
      <p:bldP spid="25" grpId="0"/>
      <p:bldP spid="26" grpId="0"/>
      <p:bldP spid="27" grpId="0"/>
      <p:bldP spid="28" grpId="0"/>
      <p:bldP spid="29" grpId="0"/>
      <p:bldP spid="30" grpId="0"/>
      <p:bldP spid="31" grpId="0"/>
      <p:bldP spid="32" grpId="0"/>
      <p:bldP spid="33" grpId="0"/>
      <p:bldP spid="34" grpId="0"/>
      <p:bldP spid="35" grpId="0"/>
      <p:bldP spid="36" grpId="0"/>
      <p:bldP spid="37" grpId="0"/>
      <p:bldP spid="38" grpId="0"/>
      <p:bldP spid="39" grpId="0"/>
      <p:bldP spid="40" grpId="0"/>
      <p:bldP spid="41" grpId="0"/>
      <p:bldP spid="42" grpId="0"/>
      <p:bldP spid="43" grpId="0"/>
      <p:bldP spid="24" grpId="0"/>
      <p:bldP spid="53" grpId="0"/>
      <p:bldP spid="54" grpId="0" animBg="1"/>
      <p:bldP spid="54" grpId="1" animBg="1"/>
      <p:bldP spid="54" grpId="2" animBg="1"/>
      <p:bldP spid="55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85720" y="357166"/>
            <a:ext cx="545694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The first fifteen Prime numbers are </a:t>
            </a:r>
          </a:p>
          <a:p>
            <a:r>
              <a:rPr lang="en-IE" dirty="0" smtClean="0">
                <a:latin typeface="Comic Sans MS" pitchFamily="66" charset="0"/>
              </a:rPr>
              <a:t>2, 3, 5, 7, 11, 13, 17, 19, 23, 29, 31, 37, 41, 43, 47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14282" y="1142984"/>
            <a:ext cx="302037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u="sng" dirty="0" smtClean="0">
                <a:latin typeface="Comic Sans MS" pitchFamily="66" charset="0"/>
              </a:rPr>
              <a:t>Prime factors of a number</a:t>
            </a:r>
            <a:endParaRPr lang="en-IE" u="sng" dirty="0">
              <a:latin typeface="Comic Sans MS" pitchFamily="66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14282" y="1571612"/>
            <a:ext cx="595547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Find the factors of a number and say which are prime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14282" y="1916660"/>
            <a:ext cx="509306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dirty="0" smtClean="0">
                <a:latin typeface="Comic Sans MS" pitchFamily="66" charset="0"/>
              </a:rPr>
              <a:t>e.g1 Find the prime factors of(</a:t>
            </a:r>
            <a:r>
              <a:rPr lang="en-IE" dirty="0" err="1" smtClean="0">
                <a:latin typeface="Comic Sans MS" pitchFamily="66" charset="0"/>
              </a:rPr>
              <a:t>i</a:t>
            </a:r>
            <a:r>
              <a:rPr lang="en-IE" dirty="0" smtClean="0">
                <a:latin typeface="Comic Sans MS" pitchFamily="66" charset="0"/>
              </a:rPr>
              <a:t>) 10 and (ii) 16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71472" y="2714620"/>
            <a:ext cx="87716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1 x 10 </a:t>
            </a:r>
            <a:endParaRPr lang="en-IE" dirty="0"/>
          </a:p>
        </p:txBody>
      </p:sp>
      <p:sp>
        <p:nvSpPr>
          <p:cNvPr id="7" name="Rectangle 6"/>
          <p:cNvSpPr/>
          <p:nvPr/>
        </p:nvSpPr>
        <p:spPr>
          <a:xfrm>
            <a:off x="571472" y="2988230"/>
            <a:ext cx="7409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>
                <a:latin typeface="Comic Sans MS" pitchFamily="66" charset="0"/>
              </a:rPr>
              <a:t>2</a:t>
            </a:r>
            <a:r>
              <a:rPr lang="en-IE" dirty="0" smtClean="0">
                <a:latin typeface="Comic Sans MS" pitchFamily="66" charset="0"/>
              </a:rPr>
              <a:t> x 5</a:t>
            </a:r>
            <a:endParaRPr lang="en-IE" dirty="0"/>
          </a:p>
        </p:txBody>
      </p:sp>
      <p:sp>
        <p:nvSpPr>
          <p:cNvPr id="8" name="Rectangle 7"/>
          <p:cNvSpPr/>
          <p:nvPr/>
        </p:nvSpPr>
        <p:spPr>
          <a:xfrm>
            <a:off x="1285852" y="2357430"/>
            <a:ext cx="228460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Prime factors of 10</a:t>
            </a:r>
          </a:p>
          <a:p>
            <a:r>
              <a:rPr lang="en-IE" dirty="0" smtClean="0">
                <a:latin typeface="Comic Sans MS" pitchFamily="66" charset="0"/>
              </a:rPr>
              <a:t> are  2 and  5</a:t>
            </a:r>
            <a:endParaRPr lang="en-IE" dirty="0"/>
          </a:p>
        </p:txBody>
      </p:sp>
      <p:sp>
        <p:nvSpPr>
          <p:cNvPr id="9" name="Rectangle 8"/>
          <p:cNvSpPr/>
          <p:nvPr/>
        </p:nvSpPr>
        <p:spPr>
          <a:xfrm>
            <a:off x="4643438" y="2357430"/>
            <a:ext cx="42992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u="sng" dirty="0" smtClean="0">
                <a:latin typeface="Comic Sans MS" pitchFamily="66" charset="0"/>
              </a:rPr>
              <a:t>16</a:t>
            </a:r>
            <a:endParaRPr lang="en-IE" u="sng" dirty="0">
              <a:latin typeface="Comic Sans MS" pitchFamily="66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4533834" y="2714620"/>
            <a:ext cx="87716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1 x 16 </a:t>
            </a:r>
            <a:endParaRPr lang="en-IE" dirty="0"/>
          </a:p>
        </p:txBody>
      </p:sp>
      <p:sp>
        <p:nvSpPr>
          <p:cNvPr id="11" name="Rectangle 10"/>
          <p:cNvSpPr/>
          <p:nvPr/>
        </p:nvSpPr>
        <p:spPr>
          <a:xfrm>
            <a:off x="4533834" y="2988230"/>
            <a:ext cx="7409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2 x 8</a:t>
            </a:r>
            <a:endParaRPr lang="en-IE" dirty="0"/>
          </a:p>
        </p:txBody>
      </p:sp>
      <p:sp>
        <p:nvSpPr>
          <p:cNvPr id="12" name="Rectangle 11"/>
          <p:cNvSpPr/>
          <p:nvPr/>
        </p:nvSpPr>
        <p:spPr>
          <a:xfrm>
            <a:off x="5357818" y="2357430"/>
            <a:ext cx="275588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`Prime factor of 16 is 2</a:t>
            </a:r>
            <a:endParaRPr lang="en-IE" dirty="0"/>
          </a:p>
        </p:txBody>
      </p:sp>
      <p:sp>
        <p:nvSpPr>
          <p:cNvPr id="13" name="Rectangle 12"/>
          <p:cNvSpPr/>
          <p:nvPr/>
        </p:nvSpPr>
        <p:spPr>
          <a:xfrm>
            <a:off x="714348" y="2285992"/>
            <a:ext cx="4988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u="sng" dirty="0" smtClean="0">
                <a:latin typeface="Comic Sans MS" pitchFamily="66" charset="0"/>
              </a:rPr>
              <a:t>10 </a:t>
            </a:r>
            <a:endParaRPr lang="en-IE" u="sng" dirty="0"/>
          </a:p>
        </p:txBody>
      </p:sp>
      <p:sp>
        <p:nvSpPr>
          <p:cNvPr id="14" name="Rectangle 13"/>
          <p:cNvSpPr/>
          <p:nvPr/>
        </p:nvSpPr>
        <p:spPr>
          <a:xfrm>
            <a:off x="4572000" y="3345420"/>
            <a:ext cx="7409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>
                <a:latin typeface="Comic Sans MS" pitchFamily="66" charset="0"/>
              </a:rPr>
              <a:t>4</a:t>
            </a:r>
            <a:r>
              <a:rPr lang="en-IE" dirty="0" smtClean="0">
                <a:latin typeface="Comic Sans MS" pitchFamily="66" charset="0"/>
              </a:rPr>
              <a:t> x </a:t>
            </a:r>
            <a:r>
              <a:rPr lang="en-IE" dirty="0">
                <a:latin typeface="Comic Sans MS" pitchFamily="66" charset="0"/>
              </a:rPr>
              <a:t>4</a:t>
            </a:r>
            <a:endParaRPr lang="en-IE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/>
          <p:cNvSpPr/>
          <p:nvPr/>
        </p:nvSpPr>
        <p:spPr>
          <a:xfrm flipH="1">
            <a:off x="857224" y="3000372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10</a:t>
            </a:r>
            <a:endParaRPr lang="en-IE" dirty="0"/>
          </a:p>
        </p:txBody>
      </p:sp>
      <p:sp>
        <p:nvSpPr>
          <p:cNvPr id="34" name="Rounded Rectangle 33"/>
          <p:cNvSpPr/>
          <p:nvPr/>
        </p:nvSpPr>
        <p:spPr>
          <a:xfrm>
            <a:off x="571472" y="2928934"/>
            <a:ext cx="357190" cy="857256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grpSp>
        <p:nvGrpSpPr>
          <p:cNvPr id="35" name="Group 34"/>
          <p:cNvGrpSpPr/>
          <p:nvPr/>
        </p:nvGrpSpPr>
        <p:grpSpPr>
          <a:xfrm>
            <a:off x="923275" y="3000372"/>
            <a:ext cx="362577" cy="369332"/>
            <a:chOff x="1888261" y="3072604"/>
            <a:chExt cx="362577" cy="369332"/>
          </a:xfrm>
        </p:grpSpPr>
        <p:cxnSp>
          <p:nvCxnSpPr>
            <p:cNvPr id="36" name="Straight Connector 35"/>
            <p:cNvCxnSpPr/>
            <p:nvPr/>
          </p:nvCxnSpPr>
          <p:spPr>
            <a:xfrm rot="16200000" flipH="1">
              <a:off x="1704389" y="3256476"/>
              <a:ext cx="36933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/>
            <p:cNvCxnSpPr/>
            <p:nvPr/>
          </p:nvCxnSpPr>
          <p:spPr>
            <a:xfrm rot="10800000">
              <a:off x="1893646" y="3432629"/>
              <a:ext cx="35719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8" name="Rectangle 27"/>
          <p:cNvSpPr/>
          <p:nvPr/>
        </p:nvSpPr>
        <p:spPr>
          <a:xfrm flipH="1">
            <a:off x="839294" y="3756118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 1</a:t>
            </a:r>
            <a:endParaRPr lang="en-IE" dirty="0"/>
          </a:p>
        </p:txBody>
      </p:sp>
      <p:sp>
        <p:nvSpPr>
          <p:cNvPr id="2" name="Rectangle 1"/>
          <p:cNvSpPr/>
          <p:nvPr/>
        </p:nvSpPr>
        <p:spPr>
          <a:xfrm>
            <a:off x="142814" y="188640"/>
            <a:ext cx="702147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IE" sz="2400" u="sng" dirty="0" smtClean="0">
                <a:solidFill>
                  <a:srgbClr val="FF0000"/>
                </a:solidFill>
                <a:latin typeface="Comic Sans MS" pitchFamily="66" charset="0"/>
              </a:rPr>
              <a:t>Writing a number as a product of Prime factors</a:t>
            </a:r>
            <a:endParaRPr lang="en-IE" sz="2400" u="sng" dirty="0">
              <a:solidFill>
                <a:srgbClr val="FF0000"/>
              </a:solidFill>
              <a:latin typeface="Comic Sans MS" pitchFamily="66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14282" y="702214"/>
            <a:ext cx="8996374" cy="147732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IE" dirty="0" smtClean="0">
                <a:latin typeface="Comic Sans MS" pitchFamily="66" charset="0"/>
              </a:rPr>
              <a:t>Divide the number by one of its prime factors </a:t>
            </a:r>
            <a:r>
              <a:rPr lang="en-IE" dirty="0" smtClean="0">
                <a:solidFill>
                  <a:srgbClr val="00B050"/>
                </a:solidFill>
                <a:latin typeface="Comic Sans MS" pitchFamily="66" charset="0"/>
              </a:rPr>
              <a:t>(generally start with the smallest)</a:t>
            </a:r>
          </a:p>
          <a:p>
            <a:pPr>
              <a:buFont typeface="Arial" pitchFamily="34" charset="0"/>
              <a:buChar char="•"/>
            </a:pPr>
            <a:r>
              <a:rPr lang="en-IE" dirty="0" smtClean="0">
                <a:latin typeface="Comic Sans MS" pitchFamily="66" charset="0"/>
              </a:rPr>
              <a:t>Write the answer below</a:t>
            </a:r>
          </a:p>
          <a:p>
            <a:pPr>
              <a:buFont typeface="Arial" pitchFamily="34" charset="0"/>
              <a:buChar char="•"/>
            </a:pPr>
            <a:r>
              <a:rPr lang="en-IE" dirty="0" smtClean="0">
                <a:latin typeface="Comic Sans MS" pitchFamily="66" charset="0"/>
              </a:rPr>
              <a:t>Divide this again by the next prime factor</a:t>
            </a:r>
          </a:p>
          <a:p>
            <a:pPr>
              <a:buFont typeface="Arial" pitchFamily="34" charset="0"/>
              <a:buChar char="•"/>
            </a:pPr>
            <a:r>
              <a:rPr lang="en-IE" dirty="0" smtClean="0">
                <a:latin typeface="Comic Sans MS" pitchFamily="66" charset="0"/>
              </a:rPr>
              <a:t>Keep going until your final answer is 1</a:t>
            </a:r>
          </a:p>
          <a:p>
            <a:pPr>
              <a:buFont typeface="Arial" pitchFamily="34" charset="0"/>
              <a:buChar char="•"/>
            </a:pPr>
            <a:r>
              <a:rPr lang="en-IE" dirty="0" smtClean="0">
                <a:latin typeface="Comic Sans MS" pitchFamily="66" charset="0"/>
              </a:rPr>
              <a:t>All the factors used multiply together to give the original number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14282" y="2202412"/>
            <a:ext cx="6675224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e.g2 Write the following as a product of their prime factors</a:t>
            </a:r>
          </a:p>
          <a:p>
            <a:r>
              <a:rPr lang="en-IE" dirty="0" smtClean="0">
                <a:latin typeface="Comic Sans MS" pitchFamily="66" charset="0"/>
              </a:rPr>
              <a:t>(</a:t>
            </a:r>
            <a:r>
              <a:rPr lang="en-IE" dirty="0" err="1" smtClean="0">
                <a:latin typeface="Comic Sans MS" pitchFamily="66" charset="0"/>
              </a:rPr>
              <a:t>i</a:t>
            </a:r>
            <a:r>
              <a:rPr lang="en-IE" dirty="0" smtClean="0">
                <a:latin typeface="Comic Sans MS" pitchFamily="66" charset="0"/>
              </a:rPr>
              <a:t>) 10 			 (ii) 16			(iii) 65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580437" y="3018302"/>
            <a:ext cx="35719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2  </a:t>
            </a:r>
            <a:endParaRPr lang="en-IE" dirty="0"/>
          </a:p>
        </p:txBody>
      </p:sp>
      <p:sp>
        <p:nvSpPr>
          <p:cNvPr id="14" name="Rectangle 13"/>
          <p:cNvSpPr/>
          <p:nvPr/>
        </p:nvSpPr>
        <p:spPr>
          <a:xfrm>
            <a:off x="500034" y="4214818"/>
            <a:ext cx="124104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10 = 2 x 5</a:t>
            </a:r>
            <a:endParaRPr lang="en-IE" dirty="0"/>
          </a:p>
        </p:txBody>
      </p:sp>
      <p:sp>
        <p:nvSpPr>
          <p:cNvPr id="23" name="Rectangle 22"/>
          <p:cNvSpPr/>
          <p:nvPr/>
        </p:nvSpPr>
        <p:spPr>
          <a:xfrm flipH="1">
            <a:off x="848259" y="3398928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 5</a:t>
            </a:r>
            <a:endParaRPr lang="en-IE" dirty="0"/>
          </a:p>
        </p:txBody>
      </p:sp>
      <p:sp>
        <p:nvSpPr>
          <p:cNvPr id="24" name="Rectangle 23"/>
          <p:cNvSpPr/>
          <p:nvPr/>
        </p:nvSpPr>
        <p:spPr>
          <a:xfrm>
            <a:off x="571472" y="3416858"/>
            <a:ext cx="35719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>
                <a:latin typeface="Comic Sans MS" pitchFamily="66" charset="0"/>
              </a:rPr>
              <a:t>5</a:t>
            </a:r>
            <a:r>
              <a:rPr lang="en-IE" dirty="0" smtClean="0">
                <a:latin typeface="Comic Sans MS" pitchFamily="66" charset="0"/>
              </a:rPr>
              <a:t>  </a:t>
            </a:r>
            <a:endParaRPr lang="en-IE" dirty="0"/>
          </a:p>
        </p:txBody>
      </p:sp>
      <p:grpSp>
        <p:nvGrpSpPr>
          <p:cNvPr id="25" name="Group 24"/>
          <p:cNvGrpSpPr/>
          <p:nvPr/>
        </p:nvGrpSpPr>
        <p:grpSpPr>
          <a:xfrm>
            <a:off x="919697" y="3398928"/>
            <a:ext cx="362577" cy="369332"/>
            <a:chOff x="1888261" y="3072604"/>
            <a:chExt cx="362577" cy="369332"/>
          </a:xfrm>
        </p:grpSpPr>
        <p:cxnSp>
          <p:nvCxnSpPr>
            <p:cNvPr id="26" name="Straight Connector 25"/>
            <p:cNvCxnSpPr/>
            <p:nvPr/>
          </p:nvCxnSpPr>
          <p:spPr>
            <a:xfrm rot="16200000" flipH="1">
              <a:off x="1704389" y="3256476"/>
              <a:ext cx="36933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rot="10800000">
              <a:off x="1893646" y="3432629"/>
              <a:ext cx="35719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8" name="Rectangle 37"/>
          <p:cNvSpPr/>
          <p:nvPr/>
        </p:nvSpPr>
        <p:spPr>
          <a:xfrm flipH="1">
            <a:off x="3428992" y="2946864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16</a:t>
            </a:r>
            <a:endParaRPr lang="en-IE" dirty="0"/>
          </a:p>
        </p:txBody>
      </p:sp>
      <p:sp>
        <p:nvSpPr>
          <p:cNvPr id="39" name="Rounded Rectangle 38"/>
          <p:cNvSpPr/>
          <p:nvPr/>
        </p:nvSpPr>
        <p:spPr>
          <a:xfrm>
            <a:off x="3143240" y="2875426"/>
            <a:ext cx="357190" cy="1768020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grpSp>
        <p:nvGrpSpPr>
          <p:cNvPr id="40" name="Group 39"/>
          <p:cNvGrpSpPr/>
          <p:nvPr/>
        </p:nvGrpSpPr>
        <p:grpSpPr>
          <a:xfrm>
            <a:off x="3495043" y="2946864"/>
            <a:ext cx="362577" cy="369332"/>
            <a:chOff x="1888261" y="3072604"/>
            <a:chExt cx="362577" cy="369332"/>
          </a:xfrm>
        </p:grpSpPr>
        <p:cxnSp>
          <p:nvCxnSpPr>
            <p:cNvPr id="41" name="Straight Connector 40"/>
            <p:cNvCxnSpPr/>
            <p:nvPr/>
          </p:nvCxnSpPr>
          <p:spPr>
            <a:xfrm rot="16200000" flipH="1">
              <a:off x="1704389" y="3256476"/>
              <a:ext cx="36933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Straight Connector 41"/>
            <p:cNvCxnSpPr/>
            <p:nvPr/>
          </p:nvCxnSpPr>
          <p:spPr>
            <a:xfrm rot="10800000">
              <a:off x="1893646" y="3432629"/>
              <a:ext cx="35719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4" name="Rectangle 43"/>
          <p:cNvSpPr/>
          <p:nvPr/>
        </p:nvSpPr>
        <p:spPr>
          <a:xfrm>
            <a:off x="3152205" y="2964794"/>
            <a:ext cx="35719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2  </a:t>
            </a:r>
            <a:endParaRPr lang="en-IE" dirty="0"/>
          </a:p>
        </p:txBody>
      </p:sp>
      <p:sp>
        <p:nvSpPr>
          <p:cNvPr id="45" name="Rectangle 44"/>
          <p:cNvSpPr/>
          <p:nvPr/>
        </p:nvSpPr>
        <p:spPr>
          <a:xfrm flipH="1">
            <a:off x="3420027" y="3345420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 8</a:t>
            </a:r>
            <a:endParaRPr lang="en-IE" dirty="0"/>
          </a:p>
        </p:txBody>
      </p:sp>
      <p:sp>
        <p:nvSpPr>
          <p:cNvPr id="46" name="Rectangle 45"/>
          <p:cNvSpPr/>
          <p:nvPr/>
        </p:nvSpPr>
        <p:spPr>
          <a:xfrm>
            <a:off x="3143240" y="3363350"/>
            <a:ext cx="35719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2  </a:t>
            </a:r>
            <a:endParaRPr lang="en-IE" dirty="0"/>
          </a:p>
        </p:txBody>
      </p:sp>
      <p:grpSp>
        <p:nvGrpSpPr>
          <p:cNvPr id="47" name="Group 46"/>
          <p:cNvGrpSpPr/>
          <p:nvPr/>
        </p:nvGrpSpPr>
        <p:grpSpPr>
          <a:xfrm>
            <a:off x="3491465" y="3345420"/>
            <a:ext cx="362577" cy="369332"/>
            <a:chOff x="1888261" y="3072604"/>
            <a:chExt cx="362577" cy="369332"/>
          </a:xfrm>
        </p:grpSpPr>
        <p:cxnSp>
          <p:nvCxnSpPr>
            <p:cNvPr id="48" name="Straight Connector 47"/>
            <p:cNvCxnSpPr/>
            <p:nvPr/>
          </p:nvCxnSpPr>
          <p:spPr>
            <a:xfrm rot="16200000" flipH="1">
              <a:off x="1704389" y="3256476"/>
              <a:ext cx="36933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/>
            <p:cNvCxnSpPr/>
            <p:nvPr/>
          </p:nvCxnSpPr>
          <p:spPr>
            <a:xfrm rot="10800000">
              <a:off x="1893646" y="3432629"/>
              <a:ext cx="35719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0" name="Rectangle 49"/>
          <p:cNvSpPr/>
          <p:nvPr/>
        </p:nvSpPr>
        <p:spPr>
          <a:xfrm flipH="1">
            <a:off x="3428992" y="3670209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>
                <a:latin typeface="Comic Sans MS" pitchFamily="66" charset="0"/>
              </a:rPr>
              <a:t> </a:t>
            </a:r>
            <a:r>
              <a:rPr lang="en-IE" dirty="0" smtClean="0">
                <a:latin typeface="Comic Sans MS" pitchFamily="66" charset="0"/>
              </a:rPr>
              <a:t>4</a:t>
            </a:r>
            <a:endParaRPr lang="en-IE" dirty="0"/>
          </a:p>
        </p:txBody>
      </p:sp>
      <p:grpSp>
        <p:nvGrpSpPr>
          <p:cNvPr id="52" name="Group 51"/>
          <p:cNvGrpSpPr/>
          <p:nvPr/>
        </p:nvGrpSpPr>
        <p:grpSpPr>
          <a:xfrm>
            <a:off x="3495043" y="3670209"/>
            <a:ext cx="362577" cy="369332"/>
            <a:chOff x="1888261" y="3072604"/>
            <a:chExt cx="362577" cy="369332"/>
          </a:xfrm>
        </p:grpSpPr>
        <p:cxnSp>
          <p:nvCxnSpPr>
            <p:cNvPr id="53" name="Straight Connector 52"/>
            <p:cNvCxnSpPr/>
            <p:nvPr/>
          </p:nvCxnSpPr>
          <p:spPr>
            <a:xfrm rot="16200000" flipH="1">
              <a:off x="1704389" y="3256476"/>
              <a:ext cx="36933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/>
            <p:nvPr/>
          </p:nvCxnSpPr>
          <p:spPr>
            <a:xfrm rot="10800000">
              <a:off x="1893646" y="3432629"/>
              <a:ext cx="35719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5" name="Rectangle 54"/>
          <p:cNvSpPr/>
          <p:nvPr/>
        </p:nvSpPr>
        <p:spPr>
          <a:xfrm flipH="1">
            <a:off x="3411062" y="4425955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 1</a:t>
            </a:r>
            <a:endParaRPr lang="en-IE" dirty="0"/>
          </a:p>
        </p:txBody>
      </p:sp>
      <p:sp>
        <p:nvSpPr>
          <p:cNvPr id="56" name="Rectangle 55"/>
          <p:cNvSpPr/>
          <p:nvPr/>
        </p:nvSpPr>
        <p:spPr>
          <a:xfrm>
            <a:off x="3152205" y="3688139"/>
            <a:ext cx="35719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2  </a:t>
            </a:r>
            <a:endParaRPr lang="en-IE" dirty="0"/>
          </a:p>
        </p:txBody>
      </p:sp>
      <p:sp>
        <p:nvSpPr>
          <p:cNvPr id="57" name="Rectangle 56"/>
          <p:cNvSpPr/>
          <p:nvPr/>
        </p:nvSpPr>
        <p:spPr>
          <a:xfrm flipH="1">
            <a:off x="3420027" y="4068765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 2</a:t>
            </a:r>
            <a:endParaRPr lang="en-IE" dirty="0"/>
          </a:p>
        </p:txBody>
      </p:sp>
      <p:sp>
        <p:nvSpPr>
          <p:cNvPr id="58" name="Rectangle 57"/>
          <p:cNvSpPr/>
          <p:nvPr/>
        </p:nvSpPr>
        <p:spPr>
          <a:xfrm>
            <a:off x="3143240" y="4086695"/>
            <a:ext cx="35719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2  </a:t>
            </a:r>
            <a:endParaRPr lang="en-IE" dirty="0"/>
          </a:p>
        </p:txBody>
      </p:sp>
      <p:grpSp>
        <p:nvGrpSpPr>
          <p:cNvPr id="59" name="Group 58"/>
          <p:cNvGrpSpPr/>
          <p:nvPr/>
        </p:nvGrpSpPr>
        <p:grpSpPr>
          <a:xfrm>
            <a:off x="3491465" y="4068765"/>
            <a:ext cx="362577" cy="369332"/>
            <a:chOff x="1888261" y="3072604"/>
            <a:chExt cx="362577" cy="369332"/>
          </a:xfrm>
        </p:grpSpPr>
        <p:cxnSp>
          <p:nvCxnSpPr>
            <p:cNvPr id="60" name="Straight Connector 59"/>
            <p:cNvCxnSpPr/>
            <p:nvPr/>
          </p:nvCxnSpPr>
          <p:spPr>
            <a:xfrm rot="16200000" flipH="1">
              <a:off x="1704389" y="3256476"/>
              <a:ext cx="36933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/>
            <p:cNvCxnSpPr/>
            <p:nvPr/>
          </p:nvCxnSpPr>
          <p:spPr>
            <a:xfrm rot="10800000">
              <a:off x="1893646" y="3432629"/>
              <a:ext cx="35719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2" name="Rectangle 61"/>
          <p:cNvSpPr/>
          <p:nvPr/>
        </p:nvSpPr>
        <p:spPr>
          <a:xfrm>
            <a:off x="3214678" y="4857760"/>
            <a:ext cx="207140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16 = 2 x 2 x 2 x 2</a:t>
            </a:r>
            <a:endParaRPr lang="en-IE" dirty="0"/>
          </a:p>
        </p:txBody>
      </p:sp>
      <p:sp>
        <p:nvSpPr>
          <p:cNvPr id="63" name="Rectangle 62"/>
          <p:cNvSpPr/>
          <p:nvPr/>
        </p:nvSpPr>
        <p:spPr>
          <a:xfrm flipH="1">
            <a:off x="6348984" y="2928934"/>
            <a:ext cx="72334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65</a:t>
            </a:r>
            <a:endParaRPr lang="en-IE" dirty="0">
              <a:latin typeface="Comic Sans MS" pitchFamily="66" charset="0"/>
            </a:endParaRPr>
          </a:p>
        </p:txBody>
      </p:sp>
      <p:grpSp>
        <p:nvGrpSpPr>
          <p:cNvPr id="64" name="Group 63"/>
          <p:cNvGrpSpPr/>
          <p:nvPr/>
        </p:nvGrpSpPr>
        <p:grpSpPr>
          <a:xfrm>
            <a:off x="6415036" y="2928934"/>
            <a:ext cx="362577" cy="369332"/>
            <a:chOff x="1888261" y="3072604"/>
            <a:chExt cx="362577" cy="369332"/>
          </a:xfrm>
        </p:grpSpPr>
        <p:cxnSp>
          <p:nvCxnSpPr>
            <p:cNvPr id="65" name="Straight Connector 64"/>
            <p:cNvCxnSpPr/>
            <p:nvPr/>
          </p:nvCxnSpPr>
          <p:spPr>
            <a:xfrm rot="16200000" flipH="1">
              <a:off x="1704389" y="3256476"/>
              <a:ext cx="36933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/>
            <p:cNvCxnSpPr/>
            <p:nvPr/>
          </p:nvCxnSpPr>
          <p:spPr>
            <a:xfrm rot="10800000">
              <a:off x="1893646" y="3432629"/>
              <a:ext cx="35719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7" name="Rectangle 66"/>
          <p:cNvSpPr/>
          <p:nvPr/>
        </p:nvSpPr>
        <p:spPr>
          <a:xfrm>
            <a:off x="6072198" y="2946864"/>
            <a:ext cx="35719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>
                <a:latin typeface="Comic Sans MS" pitchFamily="66" charset="0"/>
              </a:rPr>
              <a:t>5</a:t>
            </a:r>
            <a:r>
              <a:rPr lang="en-IE" dirty="0" smtClean="0">
                <a:latin typeface="Comic Sans MS" pitchFamily="66" charset="0"/>
              </a:rPr>
              <a:t>  </a:t>
            </a:r>
            <a:endParaRPr lang="en-IE" dirty="0"/>
          </a:p>
        </p:txBody>
      </p:sp>
      <p:sp>
        <p:nvSpPr>
          <p:cNvPr id="68" name="Rectangle 67"/>
          <p:cNvSpPr/>
          <p:nvPr/>
        </p:nvSpPr>
        <p:spPr>
          <a:xfrm flipH="1">
            <a:off x="6348985" y="3327490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13</a:t>
            </a:r>
            <a:endParaRPr lang="en-IE" dirty="0"/>
          </a:p>
        </p:txBody>
      </p:sp>
      <p:grpSp>
        <p:nvGrpSpPr>
          <p:cNvPr id="69" name="Group 68"/>
          <p:cNvGrpSpPr/>
          <p:nvPr/>
        </p:nvGrpSpPr>
        <p:grpSpPr>
          <a:xfrm>
            <a:off x="6415036" y="3327490"/>
            <a:ext cx="362577" cy="369332"/>
            <a:chOff x="1888261" y="3072604"/>
            <a:chExt cx="362577" cy="369332"/>
          </a:xfrm>
        </p:grpSpPr>
        <p:cxnSp>
          <p:nvCxnSpPr>
            <p:cNvPr id="70" name="Straight Connector 69"/>
            <p:cNvCxnSpPr/>
            <p:nvPr/>
          </p:nvCxnSpPr>
          <p:spPr>
            <a:xfrm rot="16200000" flipH="1">
              <a:off x="1704389" y="3256476"/>
              <a:ext cx="36933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/>
            <p:cNvCxnSpPr/>
            <p:nvPr/>
          </p:nvCxnSpPr>
          <p:spPr>
            <a:xfrm rot="10800000">
              <a:off x="1893646" y="3432629"/>
              <a:ext cx="357192" cy="1588"/>
            </a:xfrm>
            <a:prstGeom prst="line">
              <a:avLst/>
            </a:prstGeom>
            <a:ln w="1905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2" name="Rectangle 71"/>
          <p:cNvSpPr/>
          <p:nvPr/>
        </p:nvSpPr>
        <p:spPr>
          <a:xfrm>
            <a:off x="6000760" y="3345420"/>
            <a:ext cx="42862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13  </a:t>
            </a:r>
            <a:endParaRPr lang="en-IE" dirty="0"/>
          </a:p>
        </p:txBody>
      </p:sp>
      <p:sp>
        <p:nvSpPr>
          <p:cNvPr id="73" name="Rectangle 72"/>
          <p:cNvSpPr/>
          <p:nvPr/>
        </p:nvSpPr>
        <p:spPr>
          <a:xfrm flipH="1">
            <a:off x="6357950" y="3714752"/>
            <a:ext cx="50006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 1</a:t>
            </a:r>
            <a:endParaRPr lang="en-IE" dirty="0"/>
          </a:p>
        </p:txBody>
      </p:sp>
      <p:sp>
        <p:nvSpPr>
          <p:cNvPr id="74" name="Rectangle 73"/>
          <p:cNvSpPr/>
          <p:nvPr/>
        </p:nvSpPr>
        <p:spPr>
          <a:xfrm>
            <a:off x="6000760" y="4214818"/>
            <a:ext cx="131318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65= 5 x 13</a:t>
            </a:r>
            <a:endParaRPr lang="en-IE" dirty="0"/>
          </a:p>
        </p:txBody>
      </p:sp>
      <p:sp>
        <p:nvSpPr>
          <p:cNvPr id="75" name="Rounded Rectangle 74"/>
          <p:cNvSpPr/>
          <p:nvPr/>
        </p:nvSpPr>
        <p:spPr>
          <a:xfrm>
            <a:off x="6072198" y="2928934"/>
            <a:ext cx="357190" cy="857256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7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7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2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2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7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92" dur="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9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2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7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12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17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2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7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2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7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42" dur="5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47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8" fill="hold">
                      <p:stCondLst>
                        <p:cond delay="indefinite"/>
                      </p:stCondLst>
                      <p:childTnLst>
                        <p:par>
                          <p:cTn id="149" fill="hold">
                            <p:stCondLst>
                              <p:cond delay="0"/>
                            </p:stCondLst>
                            <p:childTnLst>
                              <p:par>
                                <p:cTn id="15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52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3" fill="hold">
                      <p:stCondLst>
                        <p:cond delay="indefinite"/>
                      </p:stCondLst>
                      <p:childTnLst>
                        <p:par>
                          <p:cTn id="154" fill="hold">
                            <p:stCondLst>
                              <p:cond delay="0"/>
                            </p:stCondLst>
                            <p:childTnLst>
                              <p:par>
                                <p:cTn id="15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57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2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7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8" fill="hold">
                      <p:stCondLst>
                        <p:cond delay="indefinite"/>
                      </p:stCondLst>
                      <p:childTnLst>
                        <p:par>
                          <p:cTn id="169" fill="hold">
                            <p:stCondLst>
                              <p:cond delay="0"/>
                            </p:stCondLst>
                            <p:childTnLst>
                              <p:par>
                                <p:cTn id="17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2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3" fill="hold">
                      <p:stCondLst>
                        <p:cond delay="indefinite"/>
                      </p:stCondLst>
                      <p:childTnLst>
                        <p:par>
                          <p:cTn id="174" fill="hold">
                            <p:stCondLst>
                              <p:cond delay="0"/>
                            </p:stCondLst>
                            <p:childTnLst>
                              <p:par>
                                <p:cTn id="17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7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82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/>
      <p:bldP spid="34" grpId="0" animBg="1"/>
      <p:bldP spid="28" grpId="0"/>
      <p:bldP spid="2" grpId="0"/>
      <p:bldP spid="3" grpId="0"/>
      <p:bldP spid="4" grpId="0"/>
      <p:bldP spid="5" grpId="0"/>
      <p:bldP spid="14" grpId="0"/>
      <p:bldP spid="23" grpId="0"/>
      <p:bldP spid="24" grpId="0"/>
      <p:bldP spid="38" grpId="0"/>
      <p:bldP spid="39" grpId="0" animBg="1"/>
      <p:bldP spid="44" grpId="0"/>
      <p:bldP spid="45" grpId="0"/>
      <p:bldP spid="46" grpId="0"/>
      <p:bldP spid="50" grpId="0"/>
      <p:bldP spid="55" grpId="0"/>
      <p:bldP spid="56" grpId="0"/>
      <p:bldP spid="57" grpId="0"/>
      <p:bldP spid="58" grpId="0"/>
      <p:bldP spid="62" grpId="0"/>
      <p:bldP spid="63" grpId="0"/>
      <p:bldP spid="67" grpId="0"/>
      <p:bldP spid="68" grpId="0"/>
      <p:bldP spid="72" grpId="0"/>
      <p:bldP spid="73" grpId="0"/>
      <p:bldP spid="74" grpId="0"/>
      <p:bldP spid="75" grpId="0" animBg="1"/>
    </p:bldLst>
  </p:timing>
</p:sld>
</file>

<file path=ppt/theme/theme1.xml><?xml version="1.0" encoding="utf-8"?>
<a:theme xmlns:a="http://schemas.openxmlformats.org/drawingml/2006/main" name="Theme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Theme1</Template>
  <TotalTime>989</TotalTime>
  <Words>476</Words>
  <Application>Microsoft Office PowerPoint</Application>
  <PresentationFormat>On-screen Show (4:3)</PresentationFormat>
  <Paragraphs>152</Paragraphs>
  <Slides>5</Slides>
  <Notes>4</Notes>
  <HiddenSlides>1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Theme1</vt:lpstr>
      <vt:lpstr>Investigating Factors of numbers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Neil</dc:creator>
  <cp:lastModifiedBy>pmdt</cp:lastModifiedBy>
  <cp:revision>11</cp:revision>
  <dcterms:created xsi:type="dcterms:W3CDTF">2009-08-26T21:04:54Z</dcterms:created>
  <dcterms:modified xsi:type="dcterms:W3CDTF">2012-04-11T21:49:33Z</dcterms:modified>
</cp:coreProperties>
</file>

<file path=docProps/thumbnail.jpeg>
</file>