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3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9" autoAdjust="0"/>
    <p:restoredTop sz="94660"/>
  </p:normalViewPr>
  <p:slideViewPr>
    <p:cSldViewPr>
      <p:cViewPr>
        <p:scale>
          <a:sx n="70" d="100"/>
          <a:sy n="70" d="100"/>
        </p:scale>
        <p:origin x="-11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2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544616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</a:t>
            </a: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Statistics </a:t>
            </a:r>
            <a:b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from </a:t>
            </a: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Data</a:t>
            </a:r>
            <a:endParaRPr lang="en-IE" sz="60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3000" dirty="0" smtClean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r>
                <a:rPr lang="en-IE" dirty="0" smtClean="0">
                  <a:solidFill>
                    <a:schemeClr val="bg1"/>
                  </a:solidFill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</a:t>
              </a:r>
              <a:r>
                <a: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sure the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calculator is 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I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algn="ctr"/>
              <a:r>
                <a: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previous content</a:t>
              </a:r>
            </a:p>
            <a:p>
              <a:pPr algn="ctr"/>
              <a:endParaRPr lang="en-IE" dirty="0">
                <a:solidFill>
                  <a:schemeClr val="bg1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0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07677"/>
            <a:ext cx="30963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rgbClr val="C00000"/>
                </a:solidFill>
              </a:rPr>
              <a:t>1: Setup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Will return the calculator to the default Setup </a:t>
            </a:r>
          </a:p>
          <a:p>
            <a:r>
              <a:rPr lang="en-IE" sz="2400" dirty="0">
                <a:solidFill>
                  <a:srgbClr val="C00000"/>
                </a:solidFill>
              </a:rPr>
              <a:t>l</a:t>
            </a:r>
            <a:r>
              <a:rPr lang="en-IE" sz="2400" dirty="0" smtClean="0">
                <a:solidFill>
                  <a:srgbClr val="C00000"/>
                </a:solidFill>
              </a:rPr>
              <a:t>eaving </a:t>
            </a:r>
            <a:r>
              <a:rPr lang="en-IE" sz="2400" dirty="0">
                <a:solidFill>
                  <a:srgbClr val="C00000"/>
                </a:solidFill>
              </a:rPr>
              <a:t>m</a:t>
            </a:r>
            <a:r>
              <a:rPr lang="en-IE" sz="2400" dirty="0" smtClean="0">
                <a:solidFill>
                  <a:srgbClr val="C00000"/>
                </a:solidFill>
              </a:rPr>
              <a:t>emories (including data) intact.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b="1" dirty="0" smtClean="0">
                <a:solidFill>
                  <a:srgbClr val="C00000"/>
                </a:solidFill>
              </a:rPr>
              <a:t>2: Memory 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Will delete all </a:t>
            </a:r>
            <a:r>
              <a:rPr lang="en-IE" sz="2400" dirty="0">
                <a:solidFill>
                  <a:srgbClr val="C00000"/>
                </a:solidFill>
              </a:rPr>
              <a:t>memories (including data) </a:t>
            </a:r>
            <a:r>
              <a:rPr lang="en-IE" sz="2400" dirty="0" smtClean="0">
                <a:solidFill>
                  <a:srgbClr val="C00000"/>
                </a:solidFill>
              </a:rPr>
              <a:t>leaving the Setup  intact.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b="1" dirty="0" smtClean="0">
                <a:solidFill>
                  <a:srgbClr val="C00000"/>
                </a:solidFill>
              </a:rPr>
              <a:t>3: All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Will return all the calculator to its default settings.</a:t>
            </a:r>
            <a:endParaRPr lang="en-IE" sz="2400" dirty="0">
              <a:solidFill>
                <a:srgbClr val="C0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726903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67303"/>
                  <a:gd name="adj2" fmla="val 303"/>
                  <a:gd name="adj3" fmla="val 73970"/>
                  <a:gd name="adj4" fmla="val -4555"/>
                  <a:gd name="adj5" fmla="val 73938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</a:rPr>
                  <a:t>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</a:t>
                </a:r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sure the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calculator is 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previous </a:t>
                </a:r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content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2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034477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60418"/>
              <a:gd name="adj6" fmla="val -48145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Statistical and Regression Calculations</a:t>
            </a:r>
            <a:endParaRPr lang="en-IE" dirty="0"/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/>
                <a:t>Put the calculator into STAT mode</a:t>
              </a:r>
            </a:p>
            <a:p>
              <a:pPr algn="ctr"/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3000" dirty="0" smtClean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1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228184" y="404664"/>
            <a:ext cx="2315027" cy="4248472"/>
            <a:chOff x="6228184" y="404664"/>
            <a:chExt cx="2315027" cy="4248472"/>
          </a:xfrm>
        </p:grpSpPr>
        <p:grpSp>
          <p:nvGrpSpPr>
            <p:cNvPr id="6" name="Group 5"/>
            <p:cNvGrpSpPr/>
            <p:nvPr/>
          </p:nvGrpSpPr>
          <p:grpSpPr>
            <a:xfrm>
              <a:off x="6228184" y="404664"/>
              <a:ext cx="2315027" cy="4248472"/>
              <a:chOff x="6228184" y="404664"/>
              <a:chExt cx="2315027" cy="3456384"/>
            </a:xfrm>
          </p:grpSpPr>
          <p:sp>
            <p:nvSpPr>
              <p:cNvPr id="2" name="Line Callout 2 1"/>
              <p:cNvSpPr/>
              <p:nvPr/>
            </p:nvSpPr>
            <p:spPr>
              <a:xfrm>
                <a:off x="6228184" y="404664"/>
                <a:ext cx="2315027" cy="3456384"/>
              </a:xfrm>
              <a:prstGeom prst="borderCallout2">
                <a:avLst>
                  <a:gd name="adj1" fmla="val 26648"/>
                  <a:gd name="adj2" fmla="val -131"/>
                  <a:gd name="adj3" fmla="val 42272"/>
                  <a:gd name="adj4" fmla="val 106"/>
                  <a:gd name="adj5" fmla="val 55018"/>
                  <a:gd name="adj6" fmla="val 366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/>
                  <a:t>We only have 1 variable so Select</a:t>
                </a:r>
              </a:p>
              <a:p>
                <a:pPr algn="ctr"/>
                <a:r>
                  <a:rPr lang="en-IE" dirty="0" smtClean="0"/>
                  <a:t> 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 smtClean="0"/>
                  <a:t>Enter the numbers pressing 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  <a:p>
                <a:pPr algn="ctr"/>
                <a:r>
                  <a:rPr lang="en-IE" dirty="0" smtClean="0"/>
                  <a:t> after each one.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 smtClean="0"/>
                  <a:t>Once they have all been entered press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2809" y="931909"/>
                <a:ext cx="4857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2808" y="21309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2809" y="3789040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14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14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14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3000" dirty="0" smtClean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7" name="Line Callout 2 6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We now need to analyse the statistics we have input</a:t>
              </a:r>
            </a:p>
            <a:p>
              <a:pPr algn="ctr"/>
              <a:endParaRPr lang="en-IE" dirty="0" smtClean="0"/>
            </a:p>
            <a:p>
              <a:pPr algn="ctr"/>
              <a:endParaRPr lang="en-IE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3000" dirty="0" smtClean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7504" y="521384"/>
            <a:ext cx="9145016" cy="4893647"/>
            <a:chOff x="107504" y="260648"/>
            <a:chExt cx="9145016" cy="4893647"/>
          </a:xfrm>
        </p:grpSpPr>
        <p:sp>
          <p:nvSpPr>
            <p:cNvPr id="9" name="TextBox 8"/>
            <p:cNvSpPr txBox="1"/>
            <p:nvPr/>
          </p:nvSpPr>
          <p:spPr>
            <a:xfrm>
              <a:off x="107504" y="260648"/>
              <a:ext cx="9145016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5827713" algn="l"/>
                </a:tabLst>
              </a:pPr>
              <a:r>
                <a:rPr lang="en-IE" sz="2400" dirty="0" smtClean="0">
                  <a:solidFill>
                    <a:srgbClr val="C00000"/>
                  </a:solidFill>
                </a:rPr>
                <a:t>1: Type	2: Data</a:t>
              </a:r>
            </a:p>
            <a:p>
              <a:endParaRPr lang="en-IE" sz="2400" dirty="0" smtClean="0">
                <a:solidFill>
                  <a:srgbClr val="C00000"/>
                </a:solidFill>
              </a:endParaRPr>
            </a:p>
            <a:p>
              <a:r>
                <a:rPr lang="en-IE" sz="2400" dirty="0" smtClean="0">
                  <a:solidFill>
                    <a:srgbClr val="C00000"/>
                  </a:solidFill>
                </a:rPr>
                <a:t>change the type of data			         Edit the data</a:t>
              </a:r>
            </a:p>
            <a:p>
              <a:endParaRPr lang="en-IE" sz="2400" dirty="0">
                <a:solidFill>
                  <a:srgbClr val="C00000"/>
                </a:solidFill>
              </a:endParaRPr>
            </a:p>
            <a:p>
              <a:pPr>
                <a:tabLst>
                  <a:tab pos="5827713" algn="l"/>
                </a:tabLst>
              </a:pPr>
              <a:r>
                <a:rPr lang="en-IE" sz="2400" dirty="0" smtClean="0">
                  <a:solidFill>
                    <a:srgbClr val="C00000"/>
                  </a:solidFill>
                </a:rPr>
                <a:t>3:  Sum	4: </a:t>
              </a:r>
              <a:r>
                <a:rPr lang="en-IE" sz="2400" dirty="0" err="1" smtClean="0">
                  <a:solidFill>
                    <a:srgbClr val="C00000"/>
                  </a:solidFill>
                </a:rPr>
                <a:t>Var</a:t>
              </a:r>
              <a:endParaRPr lang="en-IE" sz="2400" dirty="0" smtClean="0">
                <a:solidFill>
                  <a:srgbClr val="C00000"/>
                </a:solidFill>
              </a:endParaRPr>
            </a:p>
            <a:p>
              <a:pPr>
                <a:tabLst>
                  <a:tab pos="5827713" algn="l"/>
                </a:tabLst>
              </a:pPr>
              <a:endParaRPr lang="en-IE" sz="2400" dirty="0">
                <a:solidFill>
                  <a:srgbClr val="C00000"/>
                </a:solidFill>
              </a:endParaRPr>
            </a:p>
            <a:p>
              <a:pPr>
                <a:tabLst>
                  <a:tab pos="5827713" algn="l"/>
                </a:tabLst>
              </a:pPr>
              <a:r>
                <a:rPr lang="en-IE" sz="2400" dirty="0" smtClean="0">
                  <a:solidFill>
                    <a:srgbClr val="C00000"/>
                  </a:solidFill>
                </a:rPr>
                <a:t>	1: How many terms</a:t>
              </a:r>
            </a:p>
            <a:p>
              <a:pPr>
                <a:tabLst>
                  <a:tab pos="5827713" algn="l"/>
                </a:tabLst>
              </a:pPr>
              <a:r>
                <a:rPr lang="en-IE" sz="2400" dirty="0" smtClean="0">
                  <a:solidFill>
                    <a:srgbClr val="C00000"/>
                  </a:solidFill>
                </a:rPr>
                <a:t>	2: Mean of data</a:t>
              </a:r>
            </a:p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5: Min and </a:t>
              </a:r>
              <a:r>
                <a:rPr lang="en-IE" sz="2400" dirty="0" smtClean="0">
                  <a:solidFill>
                    <a:srgbClr val="C00000"/>
                  </a:solidFill>
                </a:rPr>
                <a:t>max of x</a:t>
              </a:r>
              <a:r>
                <a:rPr lang="en-IE" sz="2400" dirty="0">
                  <a:solidFill>
                    <a:srgbClr val="C00000"/>
                  </a:solidFill>
                </a:rPr>
                <a:t>	</a:t>
              </a:r>
              <a:r>
                <a:rPr lang="en-IE" sz="2400" dirty="0" smtClean="0">
                  <a:solidFill>
                    <a:srgbClr val="C00000"/>
                  </a:solidFill>
                </a:rPr>
                <a:t>3: Population Standard  	     Deviation</a:t>
              </a:r>
            </a:p>
            <a:p>
              <a:pPr>
                <a:tabLst>
                  <a:tab pos="5827713" algn="l"/>
                </a:tabLst>
              </a:pPr>
              <a:r>
                <a:rPr lang="en-IE" sz="2400" dirty="0" smtClean="0">
                  <a:solidFill>
                    <a:srgbClr val="C00000"/>
                  </a:solidFill>
                </a:rPr>
                <a:t>	4: Sample Standard 	     Deviation</a:t>
              </a:r>
            </a:p>
            <a:p>
              <a:endParaRPr lang="en-IE" sz="2400" dirty="0">
                <a:solidFill>
                  <a:srgbClr val="C00000"/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598" y="38711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785" y="431960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909217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143" y="1772816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65196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dirty="0" smtClean="0">
                <a:solidFill>
                  <a:srgbClr val="C00000"/>
                </a:solidFill>
              </a:rPr>
              <a:t>Once you have chosen your required output  you need to press </a:t>
            </a:r>
            <a:endParaRPr lang="en-IE" sz="2500" dirty="0">
              <a:solidFill>
                <a:srgbClr val="C0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8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3000" dirty="0" smtClean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5988632" y="404664"/>
            <a:ext cx="2952328" cy="5472608"/>
          </a:xfrm>
          <a:prstGeom prst="borderCallout2">
            <a:avLst>
              <a:gd name="adj1" fmla="val 99581"/>
              <a:gd name="adj2" fmla="val 1707"/>
              <a:gd name="adj3" fmla="val 85126"/>
              <a:gd name="adj4" fmla="val -5058"/>
              <a:gd name="adj5" fmla="val 85593"/>
              <a:gd name="adj6" fmla="val -6984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000" dirty="0" smtClean="0">
                <a:solidFill>
                  <a:schemeClr val="bg1"/>
                </a:solidFill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</a:rPr>
              <a:t>i</a:t>
            </a:r>
            <a:r>
              <a:rPr lang="en-IE" sz="2000" dirty="0" smtClean="0">
                <a:solidFill>
                  <a:schemeClr val="bg1"/>
                </a:solidFill>
              </a:rPr>
              <a:t>)  Min </a:t>
            </a:r>
            <a:endParaRPr lang="en-IE" sz="2400" dirty="0" smtClean="0">
              <a:solidFill>
                <a:schemeClr val="bg1"/>
              </a:solidFill>
            </a:endParaRPr>
          </a:p>
          <a:p>
            <a:endParaRPr lang="en-IE" sz="2800" dirty="0" smtClean="0">
              <a:solidFill>
                <a:schemeClr val="bg1"/>
              </a:solidFill>
            </a:endParaRPr>
          </a:p>
          <a:p>
            <a:r>
              <a:rPr lang="en-IE" sz="2400" dirty="0" smtClean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0</a:t>
            </a:r>
            <a:endParaRPr lang="en-IE" sz="2000" dirty="0">
              <a:solidFill>
                <a:schemeClr val="bg1"/>
              </a:solidFill>
            </a:endParaRPr>
          </a:p>
          <a:p>
            <a:r>
              <a:rPr lang="en-IE" sz="2000" dirty="0" smtClean="0">
                <a:solidFill>
                  <a:schemeClr val="bg1"/>
                </a:solidFill>
              </a:rPr>
              <a:t>(ii)  Max</a:t>
            </a:r>
          </a:p>
          <a:p>
            <a:pPr marL="514350" indent="-514350">
              <a:buAutoNum type="romanLcParenBoth"/>
            </a:pP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600" dirty="0" smtClean="0">
              <a:solidFill>
                <a:schemeClr val="bg1"/>
              </a:solidFill>
            </a:endParaRPr>
          </a:p>
          <a:p>
            <a:pPr lvl="1"/>
            <a:r>
              <a:rPr lang="en-IE" sz="2000" dirty="0" smtClean="0">
                <a:solidFill>
                  <a:schemeClr val="bg1"/>
                </a:solidFill>
              </a:rPr>
              <a:t>	= 5</a:t>
            </a:r>
            <a:endParaRPr lang="en-IE" sz="2000" dirty="0">
              <a:solidFill>
                <a:schemeClr val="bg1"/>
              </a:solidFill>
            </a:endParaRPr>
          </a:p>
          <a:p>
            <a:pPr marL="400050" indent="-400050">
              <a:buAutoNum type="romanLcParenBoth" startAt="3"/>
            </a:pPr>
            <a:r>
              <a:rPr lang="en-IE" sz="2000" dirty="0" smtClean="0">
                <a:solidFill>
                  <a:schemeClr val="bg1"/>
                </a:solidFill>
              </a:rPr>
              <a:t>Range</a:t>
            </a:r>
          </a:p>
          <a:p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 5 – 0</a:t>
            </a:r>
          </a:p>
          <a:p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5</a:t>
            </a:r>
          </a:p>
          <a:p>
            <a:pPr marL="400050" indent="-400050">
              <a:buAutoNum type="romanLcParenBoth" startAt="4"/>
            </a:pPr>
            <a:r>
              <a:rPr lang="en-IE" sz="2000" dirty="0" smtClean="0">
                <a:solidFill>
                  <a:schemeClr val="bg1"/>
                </a:solidFill>
              </a:rPr>
              <a:t>Mean</a:t>
            </a:r>
          </a:p>
          <a:p>
            <a:pPr marL="400050" indent="-400050">
              <a:buAutoNum type="romanLcParenBoth" startAt="4"/>
            </a:pPr>
            <a:endParaRPr lang="en-IE" sz="2000" dirty="0" smtClean="0">
              <a:solidFill>
                <a:schemeClr val="bg1"/>
              </a:solidFill>
            </a:endParaRPr>
          </a:p>
          <a:p>
            <a:pPr marL="400050" indent="-400050">
              <a:buAutoNum type="romanLcParenBoth" startAt="4"/>
            </a:pPr>
            <a:endParaRPr lang="en-IE" sz="800" dirty="0">
              <a:solidFill>
                <a:schemeClr val="bg1"/>
              </a:solidFill>
            </a:endParaRPr>
          </a:p>
          <a:p>
            <a:pPr lvl="1"/>
            <a:r>
              <a:rPr lang="en-IE" sz="2000" dirty="0" smtClean="0">
                <a:solidFill>
                  <a:schemeClr val="bg1"/>
                </a:solidFill>
              </a:rPr>
              <a:t>	= 1.9</a:t>
            </a: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r>
              <a:rPr lang="en-IE" sz="2000" dirty="0">
                <a:solidFill>
                  <a:schemeClr val="bg1"/>
                </a:solidFill>
              </a:rPr>
              <a:t>Standard Deviation</a:t>
            </a:r>
          </a:p>
          <a:p>
            <a:pPr marL="514350" indent="-514350">
              <a:buAutoNum type="romanLcParenBoth"/>
            </a:pPr>
            <a:endParaRPr lang="en-IE" sz="2000" dirty="0" smtClean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1600" dirty="0">
              <a:solidFill>
                <a:schemeClr val="bg1"/>
              </a:solidFill>
            </a:endParaRPr>
          </a:p>
          <a:p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 1.51</a:t>
            </a:r>
            <a:endParaRPr lang="en-IE" sz="20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707" y="836712"/>
            <a:ext cx="2371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96" y="1880642"/>
            <a:ext cx="281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8046" y="3787237"/>
            <a:ext cx="285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676" y="15418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8896" y="15418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676" y="15418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0" y="4869160"/>
            <a:ext cx="2838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1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</TotalTime>
  <Words>322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Finding  Statistics   from 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13</cp:revision>
  <dcterms:created xsi:type="dcterms:W3CDTF">2012-04-04T14:45:01Z</dcterms:created>
  <dcterms:modified xsi:type="dcterms:W3CDTF">2012-04-18T09:50:36Z</dcterms:modified>
</cp:coreProperties>
</file>